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59" r:id="rId4"/>
    <p:sldId id="260" r:id="rId5"/>
    <p:sldId id="322" r:id="rId6"/>
    <p:sldId id="315" r:id="rId7"/>
    <p:sldId id="316" r:id="rId8"/>
    <p:sldId id="312" r:id="rId9"/>
    <p:sldId id="317" r:id="rId10"/>
    <p:sldId id="290" r:id="rId11"/>
    <p:sldId id="294" r:id="rId12"/>
    <p:sldId id="293" r:id="rId13"/>
    <p:sldId id="311" r:id="rId14"/>
    <p:sldId id="257" r:id="rId15"/>
    <p:sldId id="320" r:id="rId16"/>
    <p:sldId id="295" r:id="rId17"/>
    <p:sldId id="319" r:id="rId18"/>
    <p:sldId id="318" r:id="rId19"/>
    <p:sldId id="296" r:id="rId20"/>
    <p:sldId id="298" r:id="rId21"/>
    <p:sldId id="297" r:id="rId22"/>
    <p:sldId id="302" r:id="rId23"/>
    <p:sldId id="300" r:id="rId24"/>
    <p:sldId id="303" r:id="rId25"/>
    <p:sldId id="306" r:id="rId26"/>
    <p:sldId id="323" r:id="rId27"/>
    <p:sldId id="309" r:id="rId28"/>
    <p:sldId id="305" r:id="rId29"/>
    <p:sldId id="304" r:id="rId30"/>
    <p:sldId id="3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5747" autoAdjust="0"/>
  </p:normalViewPr>
  <p:slideViewPr>
    <p:cSldViewPr snapToGrid="0">
      <p:cViewPr varScale="1">
        <p:scale>
          <a:sx n="39" d="100"/>
          <a:sy n="39" d="100"/>
        </p:scale>
        <p:origin x="19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E512C-5CE4-47AE-AA9F-EA2C5F004C87}" type="doc">
      <dgm:prSet loTypeId="urn:microsoft.com/office/officeart/2005/8/layout/cycle2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78EACEB-D206-4C23-8765-2EE5A449BB72}">
      <dgm:prSet phldrT="[Text]" custT="1"/>
      <dgm:spPr/>
      <dgm:t>
        <a:bodyPr/>
        <a:lstStyle/>
        <a:p>
          <a:r>
            <a:rPr lang="en-IE" sz="1800" dirty="0"/>
            <a:t>Intervention Proposal</a:t>
          </a:r>
        </a:p>
      </dgm:t>
    </dgm:pt>
    <dgm:pt modelId="{F0A7E3C5-AF52-440E-ACAA-1BE9EDFC18B5}" type="parTrans" cxnId="{51F86142-D63C-45FD-A49D-12A15BFE9141}">
      <dgm:prSet/>
      <dgm:spPr/>
      <dgm:t>
        <a:bodyPr/>
        <a:lstStyle/>
        <a:p>
          <a:endParaRPr lang="en-IE" sz="1800"/>
        </a:p>
      </dgm:t>
    </dgm:pt>
    <dgm:pt modelId="{0813B8FE-8959-4ED9-9E78-23903181BB49}" type="sibTrans" cxnId="{51F86142-D63C-45FD-A49D-12A15BFE9141}">
      <dgm:prSet/>
      <dgm:spPr/>
      <dgm:t>
        <a:bodyPr/>
        <a:lstStyle/>
        <a:p>
          <a:endParaRPr lang="en-IE" sz="1800"/>
        </a:p>
      </dgm:t>
    </dgm:pt>
    <dgm:pt modelId="{F922A467-11D0-43F3-B119-3C19746B98A2}">
      <dgm:prSet phldrT="[Text]" custT="1"/>
      <dgm:spPr/>
      <dgm:t>
        <a:bodyPr/>
        <a:lstStyle/>
        <a:p>
          <a:r>
            <a:rPr lang="en-IE" sz="1800" dirty="0"/>
            <a:t>PPI Input:</a:t>
          </a:r>
        </a:p>
        <a:p>
          <a:r>
            <a:rPr lang="en-IE" sz="1800" dirty="0"/>
            <a:t>Aims &amp; form</a:t>
          </a:r>
        </a:p>
      </dgm:t>
    </dgm:pt>
    <dgm:pt modelId="{1FE07920-9465-4F9F-A873-F94D8A67A5CB}" type="parTrans" cxnId="{C47FFC6A-DDE5-4D7C-95F5-0BF192A1A0BA}">
      <dgm:prSet/>
      <dgm:spPr/>
      <dgm:t>
        <a:bodyPr/>
        <a:lstStyle/>
        <a:p>
          <a:endParaRPr lang="en-IE" sz="1800"/>
        </a:p>
      </dgm:t>
    </dgm:pt>
    <dgm:pt modelId="{862C777E-3429-41CC-8253-D6464180D1C7}" type="sibTrans" cxnId="{C47FFC6A-DDE5-4D7C-95F5-0BF192A1A0BA}">
      <dgm:prSet/>
      <dgm:spPr/>
      <dgm:t>
        <a:bodyPr/>
        <a:lstStyle/>
        <a:p>
          <a:endParaRPr lang="en-IE" sz="1800"/>
        </a:p>
      </dgm:t>
    </dgm:pt>
    <dgm:pt modelId="{48FD60CA-66B3-4269-A7C5-494BF303CB0E}">
      <dgm:prSet phldrT="[Text]" custT="1"/>
      <dgm:spPr/>
      <dgm:t>
        <a:bodyPr/>
        <a:lstStyle/>
        <a:p>
          <a:r>
            <a:rPr lang="en-IE" sz="1800" dirty="0"/>
            <a:t>Initial Intervention developed</a:t>
          </a:r>
        </a:p>
      </dgm:t>
    </dgm:pt>
    <dgm:pt modelId="{905D86D3-4B28-434D-A2C6-C91032E5D8D0}" type="parTrans" cxnId="{28B91462-1A79-4532-8156-323ED1A5EFC5}">
      <dgm:prSet/>
      <dgm:spPr/>
      <dgm:t>
        <a:bodyPr/>
        <a:lstStyle/>
        <a:p>
          <a:endParaRPr lang="en-IE" sz="1800"/>
        </a:p>
      </dgm:t>
    </dgm:pt>
    <dgm:pt modelId="{8F8D69F9-B4BB-4B3C-96B4-4B449170F6DC}" type="sibTrans" cxnId="{28B91462-1A79-4532-8156-323ED1A5EFC5}">
      <dgm:prSet/>
      <dgm:spPr/>
      <dgm:t>
        <a:bodyPr/>
        <a:lstStyle/>
        <a:p>
          <a:endParaRPr lang="en-IE" sz="1800"/>
        </a:p>
      </dgm:t>
    </dgm:pt>
    <dgm:pt modelId="{72FE1691-C62F-4B8F-8A87-DC0FCB2BE74A}">
      <dgm:prSet phldrT="[Text]" custT="1"/>
      <dgm:spPr/>
      <dgm:t>
        <a:bodyPr/>
        <a:lstStyle/>
        <a:p>
          <a:r>
            <a:rPr lang="en-IE" sz="1800" dirty="0"/>
            <a:t>PPI input</a:t>
          </a:r>
        </a:p>
      </dgm:t>
    </dgm:pt>
    <dgm:pt modelId="{307715B1-295D-4E1B-B46E-72054D6B84FE}" type="parTrans" cxnId="{0B2E07AA-BDF9-4874-BA43-EE5FB67F2A36}">
      <dgm:prSet/>
      <dgm:spPr/>
      <dgm:t>
        <a:bodyPr/>
        <a:lstStyle/>
        <a:p>
          <a:endParaRPr lang="en-IE" sz="1800"/>
        </a:p>
      </dgm:t>
    </dgm:pt>
    <dgm:pt modelId="{F67A3126-0230-4E1C-9FE5-0F714CD9EBA0}" type="sibTrans" cxnId="{0B2E07AA-BDF9-4874-BA43-EE5FB67F2A36}">
      <dgm:prSet/>
      <dgm:spPr/>
      <dgm:t>
        <a:bodyPr/>
        <a:lstStyle/>
        <a:p>
          <a:endParaRPr lang="en-IE" sz="1800"/>
        </a:p>
      </dgm:t>
    </dgm:pt>
    <dgm:pt modelId="{56EA48F1-2ABE-488C-91F6-C961B7F170D7}">
      <dgm:prSet phldrT="[Text]" custT="1"/>
      <dgm:spPr/>
      <dgm:t>
        <a:bodyPr/>
        <a:lstStyle/>
        <a:p>
          <a:r>
            <a:rPr lang="en-IE" sz="1800" dirty="0"/>
            <a:t>Revision</a:t>
          </a:r>
        </a:p>
      </dgm:t>
    </dgm:pt>
    <dgm:pt modelId="{E2E706A2-D40E-40AF-BE45-6E408F157526}" type="parTrans" cxnId="{7C0486C8-862C-40EF-B149-D312CD0FFEEB}">
      <dgm:prSet/>
      <dgm:spPr/>
      <dgm:t>
        <a:bodyPr/>
        <a:lstStyle/>
        <a:p>
          <a:endParaRPr lang="en-IE" sz="1800"/>
        </a:p>
      </dgm:t>
    </dgm:pt>
    <dgm:pt modelId="{10C07F66-AFA3-421A-83DB-BFD4448F0179}" type="sibTrans" cxnId="{7C0486C8-862C-40EF-B149-D312CD0FFEEB}">
      <dgm:prSet/>
      <dgm:spPr/>
      <dgm:t>
        <a:bodyPr/>
        <a:lstStyle/>
        <a:p>
          <a:endParaRPr lang="en-IE" sz="1800"/>
        </a:p>
      </dgm:t>
    </dgm:pt>
    <dgm:pt modelId="{8D04591A-12EF-4256-9B6E-410617A6712E}">
      <dgm:prSet phldrT="[Text]" custT="1"/>
      <dgm:spPr/>
      <dgm:t>
        <a:bodyPr/>
        <a:lstStyle/>
        <a:p>
          <a:r>
            <a:rPr lang="en-IE" sz="1800" dirty="0"/>
            <a:t>Stakeholder (HCP) input</a:t>
          </a:r>
        </a:p>
      </dgm:t>
    </dgm:pt>
    <dgm:pt modelId="{343B9BF3-DBFB-4206-BAAA-90A427C14DEF}" type="parTrans" cxnId="{DEE4997E-9C5B-4141-BCB2-E97E52FA3358}">
      <dgm:prSet/>
      <dgm:spPr/>
      <dgm:t>
        <a:bodyPr/>
        <a:lstStyle/>
        <a:p>
          <a:endParaRPr lang="en-IE" sz="1800"/>
        </a:p>
      </dgm:t>
    </dgm:pt>
    <dgm:pt modelId="{0C55AF94-CA40-4F07-B95E-C5F516D49503}" type="sibTrans" cxnId="{DEE4997E-9C5B-4141-BCB2-E97E52FA3358}">
      <dgm:prSet/>
      <dgm:spPr/>
      <dgm:t>
        <a:bodyPr/>
        <a:lstStyle/>
        <a:p>
          <a:endParaRPr lang="en-IE" sz="1800"/>
        </a:p>
      </dgm:t>
    </dgm:pt>
    <dgm:pt modelId="{8023F9A2-D26D-4D3B-8F5A-E71CA10F2720}">
      <dgm:prSet phldrT="[Text]" custT="1"/>
      <dgm:spPr/>
      <dgm:t>
        <a:bodyPr/>
        <a:lstStyle/>
        <a:p>
          <a:r>
            <a:rPr lang="en-IE" sz="1800" dirty="0"/>
            <a:t>Final version</a:t>
          </a:r>
        </a:p>
      </dgm:t>
    </dgm:pt>
    <dgm:pt modelId="{C561D4B2-3753-461F-85A8-9427F7F18314}" type="parTrans" cxnId="{20BA59EA-CD09-43D2-8280-35D3C12F2A7B}">
      <dgm:prSet/>
      <dgm:spPr/>
      <dgm:t>
        <a:bodyPr/>
        <a:lstStyle/>
        <a:p>
          <a:endParaRPr lang="en-IE" sz="1800"/>
        </a:p>
      </dgm:t>
    </dgm:pt>
    <dgm:pt modelId="{B69F9B0B-81B4-4EF7-95E0-08CC529A5625}" type="sibTrans" cxnId="{20BA59EA-CD09-43D2-8280-35D3C12F2A7B}">
      <dgm:prSet/>
      <dgm:spPr/>
      <dgm:t>
        <a:bodyPr/>
        <a:lstStyle/>
        <a:p>
          <a:endParaRPr lang="en-IE" sz="1800"/>
        </a:p>
      </dgm:t>
    </dgm:pt>
    <dgm:pt modelId="{5C193CCB-6EF9-4065-A083-5E1DE8EA00EB}">
      <dgm:prSet phldrT="[Text]" custT="1"/>
      <dgm:spPr/>
      <dgm:t>
        <a:bodyPr/>
        <a:lstStyle/>
        <a:p>
          <a:r>
            <a:rPr lang="en-IE" sz="1800" dirty="0"/>
            <a:t>Pilot</a:t>
          </a:r>
        </a:p>
      </dgm:t>
    </dgm:pt>
    <dgm:pt modelId="{53F7DB59-3028-4706-B3DD-ED1D981ECA50}" type="parTrans" cxnId="{DA8B82ED-C21A-4F7F-B4AA-E79D393B01C3}">
      <dgm:prSet/>
      <dgm:spPr/>
      <dgm:t>
        <a:bodyPr/>
        <a:lstStyle/>
        <a:p>
          <a:endParaRPr lang="en-IE" sz="1800"/>
        </a:p>
      </dgm:t>
    </dgm:pt>
    <dgm:pt modelId="{3DEFDA37-7537-406B-855A-DA202B697342}" type="sibTrans" cxnId="{DA8B82ED-C21A-4F7F-B4AA-E79D393B01C3}">
      <dgm:prSet/>
      <dgm:spPr/>
      <dgm:t>
        <a:bodyPr/>
        <a:lstStyle/>
        <a:p>
          <a:endParaRPr lang="en-IE" sz="1800"/>
        </a:p>
      </dgm:t>
    </dgm:pt>
    <dgm:pt modelId="{0D1D8BF3-D7F1-4C57-BE26-BD5A78B8D312}">
      <dgm:prSet phldrT="[Text]" custT="1"/>
      <dgm:spPr/>
      <dgm:t>
        <a:bodyPr/>
        <a:lstStyle/>
        <a:p>
          <a:r>
            <a:rPr lang="en-IE" sz="1800" dirty="0"/>
            <a:t>PPI panel assembled </a:t>
          </a:r>
        </a:p>
      </dgm:t>
    </dgm:pt>
    <dgm:pt modelId="{C6C6FDA4-2383-4FA0-8BDD-8D4D762BBBCB}" type="parTrans" cxnId="{43BF6A70-83B8-4FB0-8952-B12EAB92CD19}">
      <dgm:prSet/>
      <dgm:spPr/>
      <dgm:t>
        <a:bodyPr/>
        <a:lstStyle/>
        <a:p>
          <a:endParaRPr lang="en-IE"/>
        </a:p>
      </dgm:t>
    </dgm:pt>
    <dgm:pt modelId="{FC1DFF2B-1644-4E69-9CBA-D1F48ADACCC2}" type="sibTrans" cxnId="{43BF6A70-83B8-4FB0-8952-B12EAB92CD19}">
      <dgm:prSet/>
      <dgm:spPr/>
      <dgm:t>
        <a:bodyPr/>
        <a:lstStyle/>
        <a:p>
          <a:endParaRPr lang="en-IE"/>
        </a:p>
      </dgm:t>
    </dgm:pt>
    <dgm:pt modelId="{4568DA8F-AB8C-462A-836B-80028C1C312B}" type="pres">
      <dgm:prSet presAssocID="{71CE512C-5CE4-47AE-AA9F-EA2C5F004C87}" presName="cycle" presStyleCnt="0">
        <dgm:presLayoutVars>
          <dgm:dir/>
          <dgm:resizeHandles val="exact"/>
        </dgm:presLayoutVars>
      </dgm:prSet>
      <dgm:spPr/>
    </dgm:pt>
    <dgm:pt modelId="{1BC8ED08-54BD-4874-B0AD-DEB29D6D6B40}" type="pres">
      <dgm:prSet presAssocID="{A78EACEB-D206-4C23-8765-2EE5A449BB72}" presName="node" presStyleLbl="node1" presStyleIdx="0" presStyleCnt="9" custAng="0" custScaleX="122926" custScaleY="112481" custRadScaleRad="80516" custRadScaleInc="-6633">
        <dgm:presLayoutVars>
          <dgm:bulletEnabled val="1"/>
        </dgm:presLayoutVars>
      </dgm:prSet>
      <dgm:spPr/>
    </dgm:pt>
    <dgm:pt modelId="{86EA8860-4A48-4DDB-8B73-5AD238D5D7BC}" type="pres">
      <dgm:prSet presAssocID="{0813B8FE-8959-4ED9-9E78-23903181BB49}" presName="sibTrans" presStyleLbl="sibTrans2D1" presStyleIdx="0" presStyleCnt="9"/>
      <dgm:spPr/>
    </dgm:pt>
    <dgm:pt modelId="{0D9ECCEC-36CB-4D51-8692-1B50128D2249}" type="pres">
      <dgm:prSet presAssocID="{0813B8FE-8959-4ED9-9E78-23903181BB49}" presName="connectorText" presStyleLbl="sibTrans2D1" presStyleIdx="0" presStyleCnt="9"/>
      <dgm:spPr/>
    </dgm:pt>
    <dgm:pt modelId="{C3214074-ACC1-4EB6-B939-23050C427C60}" type="pres">
      <dgm:prSet presAssocID="{0D1D8BF3-D7F1-4C57-BE26-BD5A78B8D312}" presName="node" presStyleLbl="node1" presStyleIdx="1" presStyleCnt="9" custScaleX="121896" custScaleY="99798" custRadScaleRad="103110" custRadScaleInc="24015">
        <dgm:presLayoutVars>
          <dgm:bulletEnabled val="1"/>
        </dgm:presLayoutVars>
      </dgm:prSet>
      <dgm:spPr/>
    </dgm:pt>
    <dgm:pt modelId="{895E1C8A-35AC-4652-BA8E-8162A0BA7AD5}" type="pres">
      <dgm:prSet presAssocID="{FC1DFF2B-1644-4E69-9CBA-D1F48ADACCC2}" presName="sibTrans" presStyleLbl="sibTrans2D1" presStyleIdx="1" presStyleCnt="9"/>
      <dgm:spPr/>
    </dgm:pt>
    <dgm:pt modelId="{A22A28CC-BB37-4FE4-8C4E-05E72BA7BA1E}" type="pres">
      <dgm:prSet presAssocID="{FC1DFF2B-1644-4E69-9CBA-D1F48ADACCC2}" presName="connectorText" presStyleLbl="sibTrans2D1" presStyleIdx="1" presStyleCnt="9"/>
      <dgm:spPr/>
    </dgm:pt>
    <dgm:pt modelId="{FF0073C3-4E5A-4101-861F-E3655E37A937}" type="pres">
      <dgm:prSet presAssocID="{F922A467-11D0-43F3-B119-3C19746B98A2}" presName="node" presStyleLbl="node1" presStyleIdx="2" presStyleCnt="9" custScaleX="119014" custScaleY="112452" custRadScaleRad="126402" custRadScaleInc="-1227">
        <dgm:presLayoutVars>
          <dgm:bulletEnabled val="1"/>
        </dgm:presLayoutVars>
      </dgm:prSet>
      <dgm:spPr/>
    </dgm:pt>
    <dgm:pt modelId="{1C427156-0B4F-4BAD-8156-A813047377F5}" type="pres">
      <dgm:prSet presAssocID="{862C777E-3429-41CC-8253-D6464180D1C7}" presName="sibTrans" presStyleLbl="sibTrans2D1" presStyleIdx="2" presStyleCnt="9"/>
      <dgm:spPr/>
    </dgm:pt>
    <dgm:pt modelId="{2E0EE69D-68F1-426F-9AEE-9D5B2229A54E}" type="pres">
      <dgm:prSet presAssocID="{862C777E-3429-41CC-8253-D6464180D1C7}" presName="connectorText" presStyleLbl="sibTrans2D1" presStyleIdx="2" presStyleCnt="9"/>
      <dgm:spPr/>
    </dgm:pt>
    <dgm:pt modelId="{C3FF318A-8FD6-4219-9A6F-9A77345BC6A7}" type="pres">
      <dgm:prSet presAssocID="{48FD60CA-66B3-4269-A7C5-494BF303CB0E}" presName="node" presStyleLbl="node1" presStyleIdx="3" presStyleCnt="9" custScaleX="130569" custScaleY="109335" custRadScaleRad="139650" custRadScaleInc="-15428">
        <dgm:presLayoutVars>
          <dgm:bulletEnabled val="1"/>
        </dgm:presLayoutVars>
      </dgm:prSet>
      <dgm:spPr/>
    </dgm:pt>
    <dgm:pt modelId="{9C5E1626-E9A2-4585-A618-A4AD27F4A518}" type="pres">
      <dgm:prSet presAssocID="{8F8D69F9-B4BB-4B3C-96B4-4B449170F6DC}" presName="sibTrans" presStyleLbl="sibTrans2D1" presStyleIdx="3" presStyleCnt="9"/>
      <dgm:spPr/>
    </dgm:pt>
    <dgm:pt modelId="{F0F5FB52-9CA4-49E6-8E79-6B8025B29CD1}" type="pres">
      <dgm:prSet presAssocID="{8F8D69F9-B4BB-4B3C-96B4-4B449170F6DC}" presName="connectorText" presStyleLbl="sibTrans2D1" presStyleIdx="3" presStyleCnt="9"/>
      <dgm:spPr/>
    </dgm:pt>
    <dgm:pt modelId="{CC9A8950-76D6-4CC8-B5B8-2A48F89001C1}" type="pres">
      <dgm:prSet presAssocID="{72FE1691-C62F-4B8F-8A87-DC0FCB2BE74A}" presName="node" presStyleLbl="node1" presStyleIdx="4" presStyleCnt="9" custScaleX="101781" custScaleY="88445" custRadScaleRad="95325" custRadScaleInc="-63042">
        <dgm:presLayoutVars>
          <dgm:bulletEnabled val="1"/>
        </dgm:presLayoutVars>
      </dgm:prSet>
      <dgm:spPr/>
    </dgm:pt>
    <dgm:pt modelId="{B698CB66-B283-4D54-BB23-B5FBEF83A9A9}" type="pres">
      <dgm:prSet presAssocID="{F67A3126-0230-4E1C-9FE5-0F714CD9EBA0}" presName="sibTrans" presStyleLbl="sibTrans2D1" presStyleIdx="4" presStyleCnt="9"/>
      <dgm:spPr/>
    </dgm:pt>
    <dgm:pt modelId="{D2291655-CB3F-47E2-9EF2-105679EEF802}" type="pres">
      <dgm:prSet presAssocID="{F67A3126-0230-4E1C-9FE5-0F714CD9EBA0}" presName="connectorText" presStyleLbl="sibTrans2D1" presStyleIdx="4" presStyleCnt="9"/>
      <dgm:spPr/>
    </dgm:pt>
    <dgm:pt modelId="{A7B8CAC1-4CF6-4EC8-A080-FBC0A9DFB7AE}" type="pres">
      <dgm:prSet presAssocID="{56EA48F1-2ABE-488C-91F6-C961B7F170D7}" presName="node" presStyleLbl="node1" presStyleIdx="5" presStyleCnt="9" custScaleX="98687" custScaleY="105796" custRadScaleRad="90853" custRadScaleInc="26540">
        <dgm:presLayoutVars>
          <dgm:bulletEnabled val="1"/>
        </dgm:presLayoutVars>
      </dgm:prSet>
      <dgm:spPr/>
    </dgm:pt>
    <dgm:pt modelId="{952276E0-60D3-48B8-9033-DD951D3398ED}" type="pres">
      <dgm:prSet presAssocID="{10C07F66-AFA3-421A-83DB-BFD4448F0179}" presName="sibTrans" presStyleLbl="sibTrans2D1" presStyleIdx="5" presStyleCnt="9"/>
      <dgm:spPr/>
    </dgm:pt>
    <dgm:pt modelId="{782DFA0D-2480-4670-B036-09F7D38E4AD6}" type="pres">
      <dgm:prSet presAssocID="{10C07F66-AFA3-421A-83DB-BFD4448F0179}" presName="connectorText" presStyleLbl="sibTrans2D1" presStyleIdx="5" presStyleCnt="9"/>
      <dgm:spPr/>
    </dgm:pt>
    <dgm:pt modelId="{E17B90B5-5934-4AB4-9AC0-EC0C14DF0C6D}" type="pres">
      <dgm:prSet presAssocID="{8D04591A-12EF-4256-9B6E-410617A6712E}" presName="node" presStyleLbl="node1" presStyleIdx="6" presStyleCnt="9" custScaleX="120767" custScaleY="101596" custRadScaleRad="131301" custRadScaleInc="20078">
        <dgm:presLayoutVars>
          <dgm:bulletEnabled val="1"/>
        </dgm:presLayoutVars>
      </dgm:prSet>
      <dgm:spPr/>
    </dgm:pt>
    <dgm:pt modelId="{7BE9027C-114B-46C2-970C-59F037B35328}" type="pres">
      <dgm:prSet presAssocID="{0C55AF94-CA40-4F07-B95E-C5F516D49503}" presName="sibTrans" presStyleLbl="sibTrans2D1" presStyleIdx="6" presStyleCnt="9"/>
      <dgm:spPr/>
    </dgm:pt>
    <dgm:pt modelId="{029E4CEB-082B-4A8B-859B-61A0FBB2C867}" type="pres">
      <dgm:prSet presAssocID="{0C55AF94-CA40-4F07-B95E-C5F516D49503}" presName="connectorText" presStyleLbl="sibTrans2D1" presStyleIdx="6" presStyleCnt="9"/>
      <dgm:spPr/>
    </dgm:pt>
    <dgm:pt modelId="{8DB04688-7AED-4A21-B6D8-084D44E2CCD4}" type="pres">
      <dgm:prSet presAssocID="{8023F9A2-D26D-4D3B-8F5A-E71CA10F2720}" presName="node" presStyleLbl="node1" presStyleIdx="7" presStyleCnt="9" custScaleX="117841" custScaleY="110813" custRadScaleRad="122881" custRadScaleInc="-14384">
        <dgm:presLayoutVars>
          <dgm:bulletEnabled val="1"/>
        </dgm:presLayoutVars>
      </dgm:prSet>
      <dgm:spPr/>
    </dgm:pt>
    <dgm:pt modelId="{1375A7BE-855A-4025-B17B-B1D283464D64}" type="pres">
      <dgm:prSet presAssocID="{B69F9B0B-81B4-4EF7-95E0-08CC529A5625}" presName="sibTrans" presStyleLbl="sibTrans2D1" presStyleIdx="7" presStyleCnt="9"/>
      <dgm:spPr/>
    </dgm:pt>
    <dgm:pt modelId="{91D7DB28-B0D8-4693-A9F2-B04376D546B1}" type="pres">
      <dgm:prSet presAssocID="{B69F9B0B-81B4-4EF7-95E0-08CC529A5625}" presName="connectorText" presStyleLbl="sibTrans2D1" presStyleIdx="7" presStyleCnt="9"/>
      <dgm:spPr/>
    </dgm:pt>
    <dgm:pt modelId="{8382A70A-B000-4F2A-ACC3-02B074C4F9BA}" type="pres">
      <dgm:prSet presAssocID="{5C193CCB-6EF9-4065-A083-5E1DE8EA00EB}" presName="node" presStyleLbl="node1" presStyleIdx="8" presStyleCnt="9" custScaleX="109281" custScaleY="96525" custRadScaleRad="111962" custRadScaleInc="-43463">
        <dgm:presLayoutVars>
          <dgm:bulletEnabled val="1"/>
        </dgm:presLayoutVars>
      </dgm:prSet>
      <dgm:spPr/>
    </dgm:pt>
    <dgm:pt modelId="{9E99790B-2944-4199-BB3B-9627D78FD92B}" type="pres">
      <dgm:prSet presAssocID="{3DEFDA37-7537-406B-855A-DA202B697342}" presName="sibTrans" presStyleLbl="sibTrans2D1" presStyleIdx="8" presStyleCnt="9"/>
      <dgm:spPr/>
    </dgm:pt>
    <dgm:pt modelId="{0C570CAE-D476-4807-8224-9A401BBD3AFD}" type="pres">
      <dgm:prSet presAssocID="{3DEFDA37-7537-406B-855A-DA202B697342}" presName="connectorText" presStyleLbl="sibTrans2D1" presStyleIdx="8" presStyleCnt="9"/>
      <dgm:spPr/>
    </dgm:pt>
  </dgm:ptLst>
  <dgm:cxnLst>
    <dgm:cxn modelId="{F4B6E202-BAD9-4366-AA7B-9F3DDF823AF0}" type="presOf" srcId="{0C55AF94-CA40-4F07-B95E-C5F516D49503}" destId="{7BE9027C-114B-46C2-970C-59F037B35328}" srcOrd="0" destOrd="0" presId="urn:microsoft.com/office/officeart/2005/8/layout/cycle2"/>
    <dgm:cxn modelId="{7B00C40D-09EF-497F-9671-FE9FA3BAC0AD}" type="presOf" srcId="{B69F9B0B-81B4-4EF7-95E0-08CC529A5625}" destId="{1375A7BE-855A-4025-B17B-B1D283464D64}" srcOrd="0" destOrd="0" presId="urn:microsoft.com/office/officeart/2005/8/layout/cycle2"/>
    <dgm:cxn modelId="{CEBF7F1C-F7D2-45B6-8B86-14957862EF99}" type="presOf" srcId="{72FE1691-C62F-4B8F-8A87-DC0FCB2BE74A}" destId="{CC9A8950-76D6-4CC8-B5B8-2A48F89001C1}" srcOrd="0" destOrd="0" presId="urn:microsoft.com/office/officeart/2005/8/layout/cycle2"/>
    <dgm:cxn modelId="{C67CA121-22D6-4CD9-944F-0DB5B47F555E}" type="presOf" srcId="{8F8D69F9-B4BB-4B3C-96B4-4B449170F6DC}" destId="{F0F5FB52-9CA4-49E6-8E79-6B8025B29CD1}" srcOrd="1" destOrd="0" presId="urn:microsoft.com/office/officeart/2005/8/layout/cycle2"/>
    <dgm:cxn modelId="{E1EEC160-7165-45DD-9DC8-0A17D89CCF2E}" type="presOf" srcId="{0D1D8BF3-D7F1-4C57-BE26-BD5A78B8D312}" destId="{C3214074-ACC1-4EB6-B939-23050C427C60}" srcOrd="0" destOrd="0" presId="urn:microsoft.com/office/officeart/2005/8/layout/cycle2"/>
    <dgm:cxn modelId="{2FD2F560-6D88-4B8E-9BFF-A0601BEAA283}" type="presOf" srcId="{F922A467-11D0-43F3-B119-3C19746B98A2}" destId="{FF0073C3-4E5A-4101-861F-E3655E37A937}" srcOrd="0" destOrd="0" presId="urn:microsoft.com/office/officeart/2005/8/layout/cycle2"/>
    <dgm:cxn modelId="{28B91462-1A79-4532-8156-323ED1A5EFC5}" srcId="{71CE512C-5CE4-47AE-AA9F-EA2C5F004C87}" destId="{48FD60CA-66B3-4269-A7C5-494BF303CB0E}" srcOrd="3" destOrd="0" parTransId="{905D86D3-4B28-434D-A2C6-C91032E5D8D0}" sibTransId="{8F8D69F9-B4BB-4B3C-96B4-4B449170F6DC}"/>
    <dgm:cxn modelId="{F1AB3162-AB43-4822-9634-86FC85AC2528}" type="presOf" srcId="{862C777E-3429-41CC-8253-D6464180D1C7}" destId="{1C427156-0B4F-4BAD-8156-A813047377F5}" srcOrd="0" destOrd="0" presId="urn:microsoft.com/office/officeart/2005/8/layout/cycle2"/>
    <dgm:cxn modelId="{51F86142-D63C-45FD-A49D-12A15BFE9141}" srcId="{71CE512C-5CE4-47AE-AA9F-EA2C5F004C87}" destId="{A78EACEB-D206-4C23-8765-2EE5A449BB72}" srcOrd="0" destOrd="0" parTransId="{F0A7E3C5-AF52-440E-ACAA-1BE9EDFC18B5}" sibTransId="{0813B8FE-8959-4ED9-9E78-23903181BB49}"/>
    <dgm:cxn modelId="{7F0D6362-BBBF-4A92-BE96-45C450EB6142}" type="presOf" srcId="{B69F9B0B-81B4-4EF7-95E0-08CC529A5625}" destId="{91D7DB28-B0D8-4693-A9F2-B04376D546B1}" srcOrd="1" destOrd="0" presId="urn:microsoft.com/office/officeart/2005/8/layout/cycle2"/>
    <dgm:cxn modelId="{8AC44145-9B0A-432E-93C8-1EC51679DA11}" type="presOf" srcId="{48FD60CA-66B3-4269-A7C5-494BF303CB0E}" destId="{C3FF318A-8FD6-4219-9A6F-9A77345BC6A7}" srcOrd="0" destOrd="0" presId="urn:microsoft.com/office/officeart/2005/8/layout/cycle2"/>
    <dgm:cxn modelId="{303BC848-7945-4AFA-BEDC-056620569774}" type="presOf" srcId="{0813B8FE-8959-4ED9-9E78-23903181BB49}" destId="{0D9ECCEC-36CB-4D51-8692-1B50128D2249}" srcOrd="1" destOrd="0" presId="urn:microsoft.com/office/officeart/2005/8/layout/cycle2"/>
    <dgm:cxn modelId="{C47FFC6A-DDE5-4D7C-95F5-0BF192A1A0BA}" srcId="{71CE512C-5CE4-47AE-AA9F-EA2C5F004C87}" destId="{F922A467-11D0-43F3-B119-3C19746B98A2}" srcOrd="2" destOrd="0" parTransId="{1FE07920-9465-4F9F-A873-F94D8A67A5CB}" sibTransId="{862C777E-3429-41CC-8253-D6464180D1C7}"/>
    <dgm:cxn modelId="{34864F4D-BFD3-4F83-9107-F43711CC404B}" type="presOf" srcId="{862C777E-3429-41CC-8253-D6464180D1C7}" destId="{2E0EE69D-68F1-426F-9AEE-9D5B2229A54E}" srcOrd="1" destOrd="0" presId="urn:microsoft.com/office/officeart/2005/8/layout/cycle2"/>
    <dgm:cxn modelId="{43BF6A70-83B8-4FB0-8952-B12EAB92CD19}" srcId="{71CE512C-5CE4-47AE-AA9F-EA2C5F004C87}" destId="{0D1D8BF3-D7F1-4C57-BE26-BD5A78B8D312}" srcOrd="1" destOrd="0" parTransId="{C6C6FDA4-2383-4FA0-8BDD-8D4D762BBBCB}" sibTransId="{FC1DFF2B-1644-4E69-9CBA-D1F48ADACCC2}"/>
    <dgm:cxn modelId="{DEE4997E-9C5B-4141-BCB2-E97E52FA3358}" srcId="{71CE512C-5CE4-47AE-AA9F-EA2C5F004C87}" destId="{8D04591A-12EF-4256-9B6E-410617A6712E}" srcOrd="6" destOrd="0" parTransId="{343B9BF3-DBFB-4206-BAAA-90A427C14DEF}" sibTransId="{0C55AF94-CA40-4F07-B95E-C5F516D49503}"/>
    <dgm:cxn modelId="{F2C4E18D-AB5B-4768-AEB6-448DF7705E67}" type="presOf" srcId="{8F8D69F9-B4BB-4B3C-96B4-4B449170F6DC}" destId="{9C5E1626-E9A2-4585-A618-A4AD27F4A518}" srcOrd="0" destOrd="0" presId="urn:microsoft.com/office/officeart/2005/8/layout/cycle2"/>
    <dgm:cxn modelId="{51592A97-3772-44EE-A3C0-7471DCB4513A}" type="presOf" srcId="{A78EACEB-D206-4C23-8765-2EE5A449BB72}" destId="{1BC8ED08-54BD-4874-B0AD-DEB29D6D6B40}" srcOrd="0" destOrd="0" presId="urn:microsoft.com/office/officeart/2005/8/layout/cycle2"/>
    <dgm:cxn modelId="{A98BCB99-3BB3-49CE-8421-2196974338FF}" type="presOf" srcId="{0813B8FE-8959-4ED9-9E78-23903181BB49}" destId="{86EA8860-4A48-4DDB-8B73-5AD238D5D7BC}" srcOrd="0" destOrd="0" presId="urn:microsoft.com/office/officeart/2005/8/layout/cycle2"/>
    <dgm:cxn modelId="{14A3099E-25D1-466A-AA9B-CDBE47BC1B83}" type="presOf" srcId="{8023F9A2-D26D-4D3B-8F5A-E71CA10F2720}" destId="{8DB04688-7AED-4A21-B6D8-084D44E2CCD4}" srcOrd="0" destOrd="0" presId="urn:microsoft.com/office/officeart/2005/8/layout/cycle2"/>
    <dgm:cxn modelId="{01B51E9E-72B2-47A6-ADCB-E6880347D593}" type="presOf" srcId="{FC1DFF2B-1644-4E69-9CBA-D1F48ADACCC2}" destId="{A22A28CC-BB37-4FE4-8C4E-05E72BA7BA1E}" srcOrd="1" destOrd="0" presId="urn:microsoft.com/office/officeart/2005/8/layout/cycle2"/>
    <dgm:cxn modelId="{0B2E07AA-BDF9-4874-BA43-EE5FB67F2A36}" srcId="{71CE512C-5CE4-47AE-AA9F-EA2C5F004C87}" destId="{72FE1691-C62F-4B8F-8A87-DC0FCB2BE74A}" srcOrd="4" destOrd="0" parTransId="{307715B1-295D-4E1B-B46E-72054D6B84FE}" sibTransId="{F67A3126-0230-4E1C-9FE5-0F714CD9EBA0}"/>
    <dgm:cxn modelId="{01132BB1-FD76-48F9-8D4A-979FC2E6CDC2}" type="presOf" srcId="{8D04591A-12EF-4256-9B6E-410617A6712E}" destId="{E17B90B5-5934-4AB4-9AC0-EC0C14DF0C6D}" srcOrd="0" destOrd="0" presId="urn:microsoft.com/office/officeart/2005/8/layout/cycle2"/>
    <dgm:cxn modelId="{3E6F34B2-280E-4805-B902-1C05AD81AA77}" type="presOf" srcId="{5C193CCB-6EF9-4065-A083-5E1DE8EA00EB}" destId="{8382A70A-B000-4F2A-ACC3-02B074C4F9BA}" srcOrd="0" destOrd="0" presId="urn:microsoft.com/office/officeart/2005/8/layout/cycle2"/>
    <dgm:cxn modelId="{A52CA0B9-5CC3-4EFE-A477-1DC0914FE0AB}" type="presOf" srcId="{3DEFDA37-7537-406B-855A-DA202B697342}" destId="{9E99790B-2944-4199-BB3B-9627D78FD92B}" srcOrd="0" destOrd="0" presId="urn:microsoft.com/office/officeart/2005/8/layout/cycle2"/>
    <dgm:cxn modelId="{14D156C2-93AC-44F5-A2CC-BA4030ACDA6E}" type="presOf" srcId="{56EA48F1-2ABE-488C-91F6-C961B7F170D7}" destId="{A7B8CAC1-4CF6-4EC8-A080-FBC0A9DFB7AE}" srcOrd="0" destOrd="0" presId="urn:microsoft.com/office/officeart/2005/8/layout/cycle2"/>
    <dgm:cxn modelId="{08A6FFC7-9E3B-4CCF-B9B2-FB5219D6B416}" type="presOf" srcId="{10C07F66-AFA3-421A-83DB-BFD4448F0179}" destId="{952276E0-60D3-48B8-9033-DD951D3398ED}" srcOrd="0" destOrd="0" presId="urn:microsoft.com/office/officeart/2005/8/layout/cycle2"/>
    <dgm:cxn modelId="{7C0486C8-862C-40EF-B149-D312CD0FFEEB}" srcId="{71CE512C-5CE4-47AE-AA9F-EA2C5F004C87}" destId="{56EA48F1-2ABE-488C-91F6-C961B7F170D7}" srcOrd="5" destOrd="0" parTransId="{E2E706A2-D40E-40AF-BE45-6E408F157526}" sibTransId="{10C07F66-AFA3-421A-83DB-BFD4448F0179}"/>
    <dgm:cxn modelId="{A44DD5C8-2232-4A46-87FE-6356511A1530}" type="presOf" srcId="{FC1DFF2B-1644-4E69-9CBA-D1F48ADACCC2}" destId="{895E1C8A-35AC-4652-BA8E-8162A0BA7AD5}" srcOrd="0" destOrd="0" presId="urn:microsoft.com/office/officeart/2005/8/layout/cycle2"/>
    <dgm:cxn modelId="{8568C9CD-459F-45B5-8685-8C6FB5A42B01}" type="presOf" srcId="{71CE512C-5CE4-47AE-AA9F-EA2C5F004C87}" destId="{4568DA8F-AB8C-462A-836B-80028C1C312B}" srcOrd="0" destOrd="0" presId="urn:microsoft.com/office/officeart/2005/8/layout/cycle2"/>
    <dgm:cxn modelId="{FBD227D0-5AB9-41C2-AA33-318CF4C180FA}" type="presOf" srcId="{F67A3126-0230-4E1C-9FE5-0F714CD9EBA0}" destId="{D2291655-CB3F-47E2-9EF2-105679EEF802}" srcOrd="1" destOrd="0" presId="urn:microsoft.com/office/officeart/2005/8/layout/cycle2"/>
    <dgm:cxn modelId="{3665F0DC-CD79-4222-B2E4-68E8B50BDA28}" type="presOf" srcId="{10C07F66-AFA3-421A-83DB-BFD4448F0179}" destId="{782DFA0D-2480-4670-B036-09F7D38E4AD6}" srcOrd="1" destOrd="0" presId="urn:microsoft.com/office/officeart/2005/8/layout/cycle2"/>
    <dgm:cxn modelId="{03701DDE-F32B-4FAA-9058-A066048B8DC9}" type="presOf" srcId="{0C55AF94-CA40-4F07-B95E-C5F516D49503}" destId="{029E4CEB-082B-4A8B-859B-61A0FBB2C867}" srcOrd="1" destOrd="0" presId="urn:microsoft.com/office/officeart/2005/8/layout/cycle2"/>
    <dgm:cxn modelId="{8F2A3DE3-944D-427F-8C5B-D696AAF0559D}" type="presOf" srcId="{F67A3126-0230-4E1C-9FE5-0F714CD9EBA0}" destId="{B698CB66-B283-4D54-BB23-B5FBEF83A9A9}" srcOrd="0" destOrd="0" presId="urn:microsoft.com/office/officeart/2005/8/layout/cycle2"/>
    <dgm:cxn modelId="{7CBEF9E9-6668-4B95-B0FD-4ED76A353FBD}" type="presOf" srcId="{3DEFDA37-7537-406B-855A-DA202B697342}" destId="{0C570CAE-D476-4807-8224-9A401BBD3AFD}" srcOrd="1" destOrd="0" presId="urn:microsoft.com/office/officeart/2005/8/layout/cycle2"/>
    <dgm:cxn modelId="{20BA59EA-CD09-43D2-8280-35D3C12F2A7B}" srcId="{71CE512C-5CE4-47AE-AA9F-EA2C5F004C87}" destId="{8023F9A2-D26D-4D3B-8F5A-E71CA10F2720}" srcOrd="7" destOrd="0" parTransId="{C561D4B2-3753-461F-85A8-9427F7F18314}" sibTransId="{B69F9B0B-81B4-4EF7-95E0-08CC529A5625}"/>
    <dgm:cxn modelId="{DA8B82ED-C21A-4F7F-B4AA-E79D393B01C3}" srcId="{71CE512C-5CE4-47AE-AA9F-EA2C5F004C87}" destId="{5C193CCB-6EF9-4065-A083-5E1DE8EA00EB}" srcOrd="8" destOrd="0" parTransId="{53F7DB59-3028-4706-B3DD-ED1D981ECA50}" sibTransId="{3DEFDA37-7537-406B-855A-DA202B697342}"/>
    <dgm:cxn modelId="{D5C8EE84-C4E9-41A1-BE0F-B0409481717E}" type="presParOf" srcId="{4568DA8F-AB8C-462A-836B-80028C1C312B}" destId="{1BC8ED08-54BD-4874-B0AD-DEB29D6D6B40}" srcOrd="0" destOrd="0" presId="urn:microsoft.com/office/officeart/2005/8/layout/cycle2"/>
    <dgm:cxn modelId="{B3855351-D8B0-4EF1-9887-92D0F97A27E3}" type="presParOf" srcId="{4568DA8F-AB8C-462A-836B-80028C1C312B}" destId="{86EA8860-4A48-4DDB-8B73-5AD238D5D7BC}" srcOrd="1" destOrd="0" presId="urn:microsoft.com/office/officeart/2005/8/layout/cycle2"/>
    <dgm:cxn modelId="{4BB66A4B-5466-4B4C-8D78-EABBA6E27DD3}" type="presParOf" srcId="{86EA8860-4A48-4DDB-8B73-5AD238D5D7BC}" destId="{0D9ECCEC-36CB-4D51-8692-1B50128D2249}" srcOrd="0" destOrd="0" presId="urn:microsoft.com/office/officeart/2005/8/layout/cycle2"/>
    <dgm:cxn modelId="{394D50CA-24D0-4F7B-9CEB-66D85709C137}" type="presParOf" srcId="{4568DA8F-AB8C-462A-836B-80028C1C312B}" destId="{C3214074-ACC1-4EB6-B939-23050C427C60}" srcOrd="2" destOrd="0" presId="urn:microsoft.com/office/officeart/2005/8/layout/cycle2"/>
    <dgm:cxn modelId="{0E7E1A65-927A-4D3C-A7CB-10168E280E7D}" type="presParOf" srcId="{4568DA8F-AB8C-462A-836B-80028C1C312B}" destId="{895E1C8A-35AC-4652-BA8E-8162A0BA7AD5}" srcOrd="3" destOrd="0" presId="urn:microsoft.com/office/officeart/2005/8/layout/cycle2"/>
    <dgm:cxn modelId="{21726FA4-2D54-4A18-81ED-8D0B1507A0B4}" type="presParOf" srcId="{895E1C8A-35AC-4652-BA8E-8162A0BA7AD5}" destId="{A22A28CC-BB37-4FE4-8C4E-05E72BA7BA1E}" srcOrd="0" destOrd="0" presId="urn:microsoft.com/office/officeart/2005/8/layout/cycle2"/>
    <dgm:cxn modelId="{F4C54EA1-7A9B-440C-8B96-2A640108125F}" type="presParOf" srcId="{4568DA8F-AB8C-462A-836B-80028C1C312B}" destId="{FF0073C3-4E5A-4101-861F-E3655E37A937}" srcOrd="4" destOrd="0" presId="urn:microsoft.com/office/officeart/2005/8/layout/cycle2"/>
    <dgm:cxn modelId="{256F1707-224B-4036-98FB-04D333B0E99A}" type="presParOf" srcId="{4568DA8F-AB8C-462A-836B-80028C1C312B}" destId="{1C427156-0B4F-4BAD-8156-A813047377F5}" srcOrd="5" destOrd="0" presId="urn:microsoft.com/office/officeart/2005/8/layout/cycle2"/>
    <dgm:cxn modelId="{1559C2A5-B5D1-4C88-9E56-C0AE1754027B}" type="presParOf" srcId="{1C427156-0B4F-4BAD-8156-A813047377F5}" destId="{2E0EE69D-68F1-426F-9AEE-9D5B2229A54E}" srcOrd="0" destOrd="0" presId="urn:microsoft.com/office/officeart/2005/8/layout/cycle2"/>
    <dgm:cxn modelId="{FA4F7552-43BD-4B5A-978B-BB2173DC72A0}" type="presParOf" srcId="{4568DA8F-AB8C-462A-836B-80028C1C312B}" destId="{C3FF318A-8FD6-4219-9A6F-9A77345BC6A7}" srcOrd="6" destOrd="0" presId="urn:microsoft.com/office/officeart/2005/8/layout/cycle2"/>
    <dgm:cxn modelId="{B9610060-4FD8-420D-9969-F3EA03440BB2}" type="presParOf" srcId="{4568DA8F-AB8C-462A-836B-80028C1C312B}" destId="{9C5E1626-E9A2-4585-A618-A4AD27F4A518}" srcOrd="7" destOrd="0" presId="urn:microsoft.com/office/officeart/2005/8/layout/cycle2"/>
    <dgm:cxn modelId="{6712ACED-B20B-40B7-B799-3FFE29290102}" type="presParOf" srcId="{9C5E1626-E9A2-4585-A618-A4AD27F4A518}" destId="{F0F5FB52-9CA4-49E6-8E79-6B8025B29CD1}" srcOrd="0" destOrd="0" presId="urn:microsoft.com/office/officeart/2005/8/layout/cycle2"/>
    <dgm:cxn modelId="{90946864-BB57-4509-87F3-F2F6931BBC9D}" type="presParOf" srcId="{4568DA8F-AB8C-462A-836B-80028C1C312B}" destId="{CC9A8950-76D6-4CC8-B5B8-2A48F89001C1}" srcOrd="8" destOrd="0" presId="urn:microsoft.com/office/officeart/2005/8/layout/cycle2"/>
    <dgm:cxn modelId="{CD8FB5D4-392B-4A00-BDAD-886CEA60B75D}" type="presParOf" srcId="{4568DA8F-AB8C-462A-836B-80028C1C312B}" destId="{B698CB66-B283-4D54-BB23-B5FBEF83A9A9}" srcOrd="9" destOrd="0" presId="urn:microsoft.com/office/officeart/2005/8/layout/cycle2"/>
    <dgm:cxn modelId="{6EFD8600-99D5-4194-BC4A-71939AF47248}" type="presParOf" srcId="{B698CB66-B283-4D54-BB23-B5FBEF83A9A9}" destId="{D2291655-CB3F-47E2-9EF2-105679EEF802}" srcOrd="0" destOrd="0" presId="urn:microsoft.com/office/officeart/2005/8/layout/cycle2"/>
    <dgm:cxn modelId="{D5A5EAE3-42C0-4675-80DD-D3E0BBC51884}" type="presParOf" srcId="{4568DA8F-AB8C-462A-836B-80028C1C312B}" destId="{A7B8CAC1-4CF6-4EC8-A080-FBC0A9DFB7AE}" srcOrd="10" destOrd="0" presId="urn:microsoft.com/office/officeart/2005/8/layout/cycle2"/>
    <dgm:cxn modelId="{EB92EE4B-BAA9-4E5A-8EC8-5DB9FBD3E996}" type="presParOf" srcId="{4568DA8F-AB8C-462A-836B-80028C1C312B}" destId="{952276E0-60D3-48B8-9033-DD951D3398ED}" srcOrd="11" destOrd="0" presId="urn:microsoft.com/office/officeart/2005/8/layout/cycle2"/>
    <dgm:cxn modelId="{304033A6-9F6D-4BD2-A7E6-DCF7B20C0C40}" type="presParOf" srcId="{952276E0-60D3-48B8-9033-DD951D3398ED}" destId="{782DFA0D-2480-4670-B036-09F7D38E4AD6}" srcOrd="0" destOrd="0" presId="urn:microsoft.com/office/officeart/2005/8/layout/cycle2"/>
    <dgm:cxn modelId="{7558CEC3-CD44-4706-950E-8909BC048BB2}" type="presParOf" srcId="{4568DA8F-AB8C-462A-836B-80028C1C312B}" destId="{E17B90B5-5934-4AB4-9AC0-EC0C14DF0C6D}" srcOrd="12" destOrd="0" presId="urn:microsoft.com/office/officeart/2005/8/layout/cycle2"/>
    <dgm:cxn modelId="{8CA8F270-C1E4-4F53-8B58-30B12CEBBA2D}" type="presParOf" srcId="{4568DA8F-AB8C-462A-836B-80028C1C312B}" destId="{7BE9027C-114B-46C2-970C-59F037B35328}" srcOrd="13" destOrd="0" presId="urn:microsoft.com/office/officeart/2005/8/layout/cycle2"/>
    <dgm:cxn modelId="{CB6EF90B-A4C0-465D-B539-8F2414DCADC8}" type="presParOf" srcId="{7BE9027C-114B-46C2-970C-59F037B35328}" destId="{029E4CEB-082B-4A8B-859B-61A0FBB2C867}" srcOrd="0" destOrd="0" presId="urn:microsoft.com/office/officeart/2005/8/layout/cycle2"/>
    <dgm:cxn modelId="{F868E534-A1EF-44E9-9C9F-BA8D2A2C00B3}" type="presParOf" srcId="{4568DA8F-AB8C-462A-836B-80028C1C312B}" destId="{8DB04688-7AED-4A21-B6D8-084D44E2CCD4}" srcOrd="14" destOrd="0" presId="urn:microsoft.com/office/officeart/2005/8/layout/cycle2"/>
    <dgm:cxn modelId="{FC26C0B2-1F27-497C-BF9E-F13A79AE5366}" type="presParOf" srcId="{4568DA8F-AB8C-462A-836B-80028C1C312B}" destId="{1375A7BE-855A-4025-B17B-B1D283464D64}" srcOrd="15" destOrd="0" presId="urn:microsoft.com/office/officeart/2005/8/layout/cycle2"/>
    <dgm:cxn modelId="{746B4BBB-AA40-48E2-B667-6DA139842254}" type="presParOf" srcId="{1375A7BE-855A-4025-B17B-B1D283464D64}" destId="{91D7DB28-B0D8-4693-A9F2-B04376D546B1}" srcOrd="0" destOrd="0" presId="urn:microsoft.com/office/officeart/2005/8/layout/cycle2"/>
    <dgm:cxn modelId="{D54BC147-935D-4A1D-B278-5E0E321ADD3A}" type="presParOf" srcId="{4568DA8F-AB8C-462A-836B-80028C1C312B}" destId="{8382A70A-B000-4F2A-ACC3-02B074C4F9BA}" srcOrd="16" destOrd="0" presId="urn:microsoft.com/office/officeart/2005/8/layout/cycle2"/>
    <dgm:cxn modelId="{95AEA2B5-D98C-496E-9D5E-FA73E424B550}" type="presParOf" srcId="{4568DA8F-AB8C-462A-836B-80028C1C312B}" destId="{9E99790B-2944-4199-BB3B-9627D78FD92B}" srcOrd="17" destOrd="0" presId="urn:microsoft.com/office/officeart/2005/8/layout/cycle2"/>
    <dgm:cxn modelId="{2CAEC5A6-4479-4BA9-B1EF-70DD0EDC3725}" type="presParOf" srcId="{9E99790B-2944-4199-BB3B-9627D78FD92B}" destId="{0C570CAE-D476-4807-8224-9A401BBD3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23ABF-3D77-478B-95B1-686C2E3499D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730BD-E071-475F-8727-C09F751FB70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How best do we do this?</a:t>
          </a:r>
        </a:p>
      </dgm:t>
    </dgm:pt>
    <dgm:pt modelId="{26597179-B885-45AF-8D89-F1249DEE91F8}" type="parTrans" cxnId="{50C95D53-9952-4195-93BB-9799E026BD77}">
      <dgm:prSet/>
      <dgm:spPr/>
      <dgm:t>
        <a:bodyPr/>
        <a:lstStyle/>
        <a:p>
          <a:endParaRPr lang="en-US" sz="2400"/>
        </a:p>
      </dgm:t>
    </dgm:pt>
    <dgm:pt modelId="{E9075D60-F79A-4349-A193-5677EB5D790C}" type="sibTrans" cxnId="{50C95D53-9952-4195-93BB-9799E026BD77}">
      <dgm:prSet/>
      <dgm:spPr/>
      <dgm:t>
        <a:bodyPr/>
        <a:lstStyle/>
        <a:p>
          <a:endParaRPr lang="en-US" sz="2400"/>
        </a:p>
      </dgm:t>
    </dgm:pt>
    <dgm:pt modelId="{7B819A71-2A71-4E0C-8775-76A6729F94D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How do we help those who use the tool keep using it?</a:t>
          </a:r>
        </a:p>
      </dgm:t>
    </dgm:pt>
    <dgm:pt modelId="{CF488FB6-32DF-4C20-A324-ACB9D7F06D04}" type="parTrans" cxnId="{AF4F59DC-7001-48DC-B3A5-5A683F07FE91}">
      <dgm:prSet/>
      <dgm:spPr/>
      <dgm:t>
        <a:bodyPr/>
        <a:lstStyle/>
        <a:p>
          <a:endParaRPr lang="en-US" sz="2400"/>
        </a:p>
      </dgm:t>
    </dgm:pt>
    <dgm:pt modelId="{6074DB90-BCD7-43E0-A9E1-4983969BE913}" type="sibTrans" cxnId="{AF4F59DC-7001-48DC-B3A5-5A683F07FE91}">
      <dgm:prSet/>
      <dgm:spPr/>
      <dgm:t>
        <a:bodyPr/>
        <a:lstStyle/>
        <a:p>
          <a:endParaRPr lang="en-US" sz="2400"/>
        </a:p>
      </dgm:t>
    </dgm:pt>
    <dgm:pt modelId="{8CE56582-9777-4921-9548-BD5D8A56F60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How to incentivise use? </a:t>
          </a:r>
        </a:p>
      </dgm:t>
    </dgm:pt>
    <dgm:pt modelId="{48A388AF-B480-4A25-8629-979E21F64916}" type="parTrans" cxnId="{4EBD0833-B8A6-4408-B2DA-CB00D32C0D60}">
      <dgm:prSet/>
      <dgm:spPr/>
      <dgm:t>
        <a:bodyPr/>
        <a:lstStyle/>
        <a:p>
          <a:endParaRPr lang="en-US" sz="2400"/>
        </a:p>
      </dgm:t>
    </dgm:pt>
    <dgm:pt modelId="{B6BDD161-64D5-436B-B8B9-588FFF749880}" type="sibTrans" cxnId="{4EBD0833-B8A6-4408-B2DA-CB00D32C0D60}">
      <dgm:prSet/>
      <dgm:spPr/>
      <dgm:t>
        <a:bodyPr/>
        <a:lstStyle/>
        <a:p>
          <a:endParaRPr lang="en-US" sz="2400"/>
        </a:p>
      </dgm:t>
    </dgm:pt>
    <dgm:pt modelId="{A04A884C-168C-47EA-9C97-0D2C459EFB22}" type="pres">
      <dgm:prSet presAssocID="{2CF23ABF-3D77-478B-95B1-686C2E3499D6}" presName="root" presStyleCnt="0">
        <dgm:presLayoutVars>
          <dgm:dir/>
          <dgm:resizeHandles val="exact"/>
        </dgm:presLayoutVars>
      </dgm:prSet>
      <dgm:spPr/>
    </dgm:pt>
    <dgm:pt modelId="{2F64DE9A-E3A8-4844-85D5-A5D1C45B376E}" type="pres">
      <dgm:prSet presAssocID="{FEF730BD-E071-475F-8727-C09F751FB709}" presName="compNode" presStyleCnt="0"/>
      <dgm:spPr/>
    </dgm:pt>
    <dgm:pt modelId="{0C537D60-D338-45F8-8054-AC3661543D5D}" type="pres">
      <dgm:prSet presAssocID="{FEF730BD-E071-475F-8727-C09F751FB7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ED922AE-E058-4FE4-B21D-5A92E512B875}" type="pres">
      <dgm:prSet presAssocID="{FEF730BD-E071-475F-8727-C09F751FB709}" presName="iconSpace" presStyleCnt="0"/>
      <dgm:spPr/>
    </dgm:pt>
    <dgm:pt modelId="{D36EE9DF-9964-4F1C-B52D-A433D825EF93}" type="pres">
      <dgm:prSet presAssocID="{FEF730BD-E071-475F-8727-C09F751FB709}" presName="parTx" presStyleLbl="revTx" presStyleIdx="0" presStyleCnt="6">
        <dgm:presLayoutVars>
          <dgm:chMax val="0"/>
          <dgm:chPref val="0"/>
        </dgm:presLayoutVars>
      </dgm:prSet>
      <dgm:spPr/>
    </dgm:pt>
    <dgm:pt modelId="{3DBDAEEE-2DF9-46DF-AF5E-D8904C2B3E5F}" type="pres">
      <dgm:prSet presAssocID="{FEF730BD-E071-475F-8727-C09F751FB709}" presName="txSpace" presStyleCnt="0"/>
      <dgm:spPr/>
    </dgm:pt>
    <dgm:pt modelId="{7E23EA61-5BB9-48FE-98A2-E72E66AEADDF}" type="pres">
      <dgm:prSet presAssocID="{FEF730BD-E071-475F-8727-C09F751FB709}" presName="desTx" presStyleLbl="revTx" presStyleIdx="1" presStyleCnt="6">
        <dgm:presLayoutVars/>
      </dgm:prSet>
      <dgm:spPr/>
    </dgm:pt>
    <dgm:pt modelId="{C1319605-5A83-49B5-9C76-4D8B00BB9D3B}" type="pres">
      <dgm:prSet presAssocID="{E9075D60-F79A-4349-A193-5677EB5D790C}" presName="sibTrans" presStyleCnt="0"/>
      <dgm:spPr/>
    </dgm:pt>
    <dgm:pt modelId="{88CFF90C-C091-47BF-A88E-81A5D864CA12}" type="pres">
      <dgm:prSet presAssocID="{7B819A71-2A71-4E0C-8775-76A6729F94DE}" presName="compNode" presStyleCnt="0"/>
      <dgm:spPr/>
    </dgm:pt>
    <dgm:pt modelId="{BCC3633E-9D26-4D4D-B2A2-6CDE050FB083}" type="pres">
      <dgm:prSet presAssocID="{7B819A71-2A71-4E0C-8775-76A6729F94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8060A667-64F3-4C4F-B80D-2883E778F6DF}" type="pres">
      <dgm:prSet presAssocID="{7B819A71-2A71-4E0C-8775-76A6729F94DE}" presName="iconSpace" presStyleCnt="0"/>
      <dgm:spPr/>
    </dgm:pt>
    <dgm:pt modelId="{5130F583-39CC-47C5-AFCC-67798D740659}" type="pres">
      <dgm:prSet presAssocID="{7B819A71-2A71-4E0C-8775-76A6729F94DE}" presName="parTx" presStyleLbl="revTx" presStyleIdx="2" presStyleCnt="6">
        <dgm:presLayoutVars>
          <dgm:chMax val="0"/>
          <dgm:chPref val="0"/>
        </dgm:presLayoutVars>
      </dgm:prSet>
      <dgm:spPr/>
    </dgm:pt>
    <dgm:pt modelId="{0C9916AD-7DBB-429E-A01F-EDF43D4EA405}" type="pres">
      <dgm:prSet presAssocID="{7B819A71-2A71-4E0C-8775-76A6729F94DE}" presName="txSpace" presStyleCnt="0"/>
      <dgm:spPr/>
    </dgm:pt>
    <dgm:pt modelId="{C32B7DB9-F28E-4FA3-A5CA-E9E8B45BE84E}" type="pres">
      <dgm:prSet presAssocID="{7B819A71-2A71-4E0C-8775-76A6729F94DE}" presName="desTx" presStyleLbl="revTx" presStyleIdx="3" presStyleCnt="6">
        <dgm:presLayoutVars/>
      </dgm:prSet>
      <dgm:spPr/>
    </dgm:pt>
    <dgm:pt modelId="{FD887617-FE0F-4A1E-A016-67C11E05C323}" type="pres">
      <dgm:prSet presAssocID="{6074DB90-BCD7-43E0-A9E1-4983969BE913}" presName="sibTrans" presStyleCnt="0"/>
      <dgm:spPr/>
    </dgm:pt>
    <dgm:pt modelId="{FE4CC98F-2ACA-42FD-A1AD-DEBBFB6D7F63}" type="pres">
      <dgm:prSet presAssocID="{8CE56582-9777-4921-9548-BD5D8A56F605}" presName="compNode" presStyleCnt="0"/>
      <dgm:spPr/>
    </dgm:pt>
    <dgm:pt modelId="{37CE9A4B-112E-469D-8E2D-BA533657858F}" type="pres">
      <dgm:prSet presAssocID="{8CE56582-9777-4921-9548-BD5D8A56F6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51330D3-540B-4FA3-BEFE-91E65061D6AE}" type="pres">
      <dgm:prSet presAssocID="{8CE56582-9777-4921-9548-BD5D8A56F605}" presName="iconSpace" presStyleCnt="0"/>
      <dgm:spPr/>
    </dgm:pt>
    <dgm:pt modelId="{959AB2EB-3739-4C51-A92F-D6EE31021B5B}" type="pres">
      <dgm:prSet presAssocID="{8CE56582-9777-4921-9548-BD5D8A56F605}" presName="parTx" presStyleLbl="revTx" presStyleIdx="4" presStyleCnt="6">
        <dgm:presLayoutVars>
          <dgm:chMax val="0"/>
          <dgm:chPref val="0"/>
        </dgm:presLayoutVars>
      </dgm:prSet>
      <dgm:spPr/>
    </dgm:pt>
    <dgm:pt modelId="{81ED366B-2CA4-45A2-AEA1-4EFB9E26F938}" type="pres">
      <dgm:prSet presAssocID="{8CE56582-9777-4921-9548-BD5D8A56F605}" presName="txSpace" presStyleCnt="0"/>
      <dgm:spPr/>
    </dgm:pt>
    <dgm:pt modelId="{C961C6BB-44B4-49DA-8CBC-203EE70E25CA}" type="pres">
      <dgm:prSet presAssocID="{8CE56582-9777-4921-9548-BD5D8A56F605}" presName="desTx" presStyleLbl="revTx" presStyleIdx="5" presStyleCnt="6">
        <dgm:presLayoutVars/>
      </dgm:prSet>
      <dgm:spPr/>
    </dgm:pt>
  </dgm:ptLst>
  <dgm:cxnLst>
    <dgm:cxn modelId="{4EBD0833-B8A6-4408-B2DA-CB00D32C0D60}" srcId="{2CF23ABF-3D77-478B-95B1-686C2E3499D6}" destId="{8CE56582-9777-4921-9548-BD5D8A56F605}" srcOrd="2" destOrd="0" parTransId="{48A388AF-B480-4A25-8629-979E21F64916}" sibTransId="{B6BDD161-64D5-436B-B8B9-588FFF749880}"/>
    <dgm:cxn modelId="{50C95D53-9952-4195-93BB-9799E026BD77}" srcId="{2CF23ABF-3D77-478B-95B1-686C2E3499D6}" destId="{FEF730BD-E071-475F-8727-C09F751FB709}" srcOrd="0" destOrd="0" parTransId="{26597179-B885-45AF-8D89-F1249DEE91F8}" sibTransId="{E9075D60-F79A-4349-A193-5677EB5D790C}"/>
    <dgm:cxn modelId="{2082D77B-5C2E-4FDC-8B88-63014C82E485}" type="presOf" srcId="{7B819A71-2A71-4E0C-8775-76A6729F94DE}" destId="{5130F583-39CC-47C5-AFCC-67798D740659}" srcOrd="0" destOrd="0" presId="urn:microsoft.com/office/officeart/2018/5/layout/CenteredIconLabelDescriptionList"/>
    <dgm:cxn modelId="{A1641B82-B21B-48A4-A03D-2E459CE20996}" type="presOf" srcId="{8CE56582-9777-4921-9548-BD5D8A56F605}" destId="{959AB2EB-3739-4C51-A92F-D6EE31021B5B}" srcOrd="0" destOrd="0" presId="urn:microsoft.com/office/officeart/2018/5/layout/CenteredIconLabelDescriptionList"/>
    <dgm:cxn modelId="{B293FC89-0E47-4F7C-9D96-21F471D84026}" type="presOf" srcId="{FEF730BD-E071-475F-8727-C09F751FB709}" destId="{D36EE9DF-9964-4F1C-B52D-A433D825EF93}" srcOrd="0" destOrd="0" presId="urn:microsoft.com/office/officeart/2018/5/layout/CenteredIconLabelDescriptionList"/>
    <dgm:cxn modelId="{AF4F59DC-7001-48DC-B3A5-5A683F07FE91}" srcId="{2CF23ABF-3D77-478B-95B1-686C2E3499D6}" destId="{7B819A71-2A71-4E0C-8775-76A6729F94DE}" srcOrd="1" destOrd="0" parTransId="{CF488FB6-32DF-4C20-A324-ACB9D7F06D04}" sibTransId="{6074DB90-BCD7-43E0-A9E1-4983969BE913}"/>
    <dgm:cxn modelId="{070FD1E5-B98F-4B73-B144-0ADA70217B5D}" type="presOf" srcId="{2CF23ABF-3D77-478B-95B1-686C2E3499D6}" destId="{A04A884C-168C-47EA-9C97-0D2C459EFB22}" srcOrd="0" destOrd="0" presId="urn:microsoft.com/office/officeart/2018/5/layout/CenteredIconLabelDescriptionList"/>
    <dgm:cxn modelId="{5DCA1343-4B63-4D87-9575-78AD641E3FE2}" type="presParOf" srcId="{A04A884C-168C-47EA-9C97-0D2C459EFB22}" destId="{2F64DE9A-E3A8-4844-85D5-A5D1C45B376E}" srcOrd="0" destOrd="0" presId="urn:microsoft.com/office/officeart/2018/5/layout/CenteredIconLabelDescriptionList"/>
    <dgm:cxn modelId="{9EB216BD-49E9-40BC-85FB-665094C4F1ED}" type="presParOf" srcId="{2F64DE9A-E3A8-4844-85D5-A5D1C45B376E}" destId="{0C537D60-D338-45F8-8054-AC3661543D5D}" srcOrd="0" destOrd="0" presId="urn:microsoft.com/office/officeart/2018/5/layout/CenteredIconLabelDescriptionList"/>
    <dgm:cxn modelId="{84F2AA28-9E95-4563-893D-26B16EA97872}" type="presParOf" srcId="{2F64DE9A-E3A8-4844-85D5-A5D1C45B376E}" destId="{1ED922AE-E058-4FE4-B21D-5A92E512B875}" srcOrd="1" destOrd="0" presId="urn:microsoft.com/office/officeart/2018/5/layout/CenteredIconLabelDescriptionList"/>
    <dgm:cxn modelId="{BFEDCAA8-D664-468A-B575-094557DB3D19}" type="presParOf" srcId="{2F64DE9A-E3A8-4844-85D5-A5D1C45B376E}" destId="{D36EE9DF-9964-4F1C-B52D-A433D825EF93}" srcOrd="2" destOrd="0" presId="urn:microsoft.com/office/officeart/2018/5/layout/CenteredIconLabelDescriptionList"/>
    <dgm:cxn modelId="{A2A7B15C-7262-48C0-AE96-2F090A4BCC13}" type="presParOf" srcId="{2F64DE9A-E3A8-4844-85D5-A5D1C45B376E}" destId="{3DBDAEEE-2DF9-46DF-AF5E-D8904C2B3E5F}" srcOrd="3" destOrd="0" presId="urn:microsoft.com/office/officeart/2018/5/layout/CenteredIconLabelDescriptionList"/>
    <dgm:cxn modelId="{0482A285-9D51-4B34-99CB-BF1CBF179DD2}" type="presParOf" srcId="{2F64DE9A-E3A8-4844-85D5-A5D1C45B376E}" destId="{7E23EA61-5BB9-48FE-98A2-E72E66AEADDF}" srcOrd="4" destOrd="0" presId="urn:microsoft.com/office/officeart/2018/5/layout/CenteredIconLabelDescriptionList"/>
    <dgm:cxn modelId="{A8674D5E-F1A0-4F1C-91E3-93C6844CA221}" type="presParOf" srcId="{A04A884C-168C-47EA-9C97-0D2C459EFB22}" destId="{C1319605-5A83-49B5-9C76-4D8B00BB9D3B}" srcOrd="1" destOrd="0" presId="urn:microsoft.com/office/officeart/2018/5/layout/CenteredIconLabelDescriptionList"/>
    <dgm:cxn modelId="{5223424B-D974-4D13-8286-DBA8DFCCB50E}" type="presParOf" srcId="{A04A884C-168C-47EA-9C97-0D2C459EFB22}" destId="{88CFF90C-C091-47BF-A88E-81A5D864CA12}" srcOrd="2" destOrd="0" presId="urn:microsoft.com/office/officeart/2018/5/layout/CenteredIconLabelDescriptionList"/>
    <dgm:cxn modelId="{5E23EC48-9D38-4023-BD84-C885B9082881}" type="presParOf" srcId="{88CFF90C-C091-47BF-A88E-81A5D864CA12}" destId="{BCC3633E-9D26-4D4D-B2A2-6CDE050FB083}" srcOrd="0" destOrd="0" presId="urn:microsoft.com/office/officeart/2018/5/layout/CenteredIconLabelDescriptionList"/>
    <dgm:cxn modelId="{EC2A295E-110B-49C0-9576-9C706A389551}" type="presParOf" srcId="{88CFF90C-C091-47BF-A88E-81A5D864CA12}" destId="{8060A667-64F3-4C4F-B80D-2883E778F6DF}" srcOrd="1" destOrd="0" presId="urn:microsoft.com/office/officeart/2018/5/layout/CenteredIconLabelDescriptionList"/>
    <dgm:cxn modelId="{43AFD155-D055-4FC8-AA29-E26BD1D97D63}" type="presParOf" srcId="{88CFF90C-C091-47BF-A88E-81A5D864CA12}" destId="{5130F583-39CC-47C5-AFCC-67798D740659}" srcOrd="2" destOrd="0" presId="urn:microsoft.com/office/officeart/2018/5/layout/CenteredIconLabelDescriptionList"/>
    <dgm:cxn modelId="{F253F14D-4F9A-4EC0-98EA-3CE0C53190B8}" type="presParOf" srcId="{88CFF90C-C091-47BF-A88E-81A5D864CA12}" destId="{0C9916AD-7DBB-429E-A01F-EDF43D4EA405}" srcOrd="3" destOrd="0" presId="urn:microsoft.com/office/officeart/2018/5/layout/CenteredIconLabelDescriptionList"/>
    <dgm:cxn modelId="{364E0A05-258E-404D-9FE0-9B3FB134AB89}" type="presParOf" srcId="{88CFF90C-C091-47BF-A88E-81A5D864CA12}" destId="{C32B7DB9-F28E-4FA3-A5CA-E9E8B45BE84E}" srcOrd="4" destOrd="0" presId="urn:microsoft.com/office/officeart/2018/5/layout/CenteredIconLabelDescriptionList"/>
    <dgm:cxn modelId="{0C24D8AF-4E68-442C-A1D2-A7F11541A091}" type="presParOf" srcId="{A04A884C-168C-47EA-9C97-0D2C459EFB22}" destId="{FD887617-FE0F-4A1E-A016-67C11E05C323}" srcOrd="3" destOrd="0" presId="urn:microsoft.com/office/officeart/2018/5/layout/CenteredIconLabelDescriptionList"/>
    <dgm:cxn modelId="{6BE0703A-2F56-46D9-894A-E8930C47FB1D}" type="presParOf" srcId="{A04A884C-168C-47EA-9C97-0D2C459EFB22}" destId="{FE4CC98F-2ACA-42FD-A1AD-DEBBFB6D7F63}" srcOrd="4" destOrd="0" presId="urn:microsoft.com/office/officeart/2018/5/layout/CenteredIconLabelDescriptionList"/>
    <dgm:cxn modelId="{11F76DC1-66A7-43CB-A0D2-9716B3EFDA00}" type="presParOf" srcId="{FE4CC98F-2ACA-42FD-A1AD-DEBBFB6D7F63}" destId="{37CE9A4B-112E-469D-8E2D-BA533657858F}" srcOrd="0" destOrd="0" presId="urn:microsoft.com/office/officeart/2018/5/layout/CenteredIconLabelDescriptionList"/>
    <dgm:cxn modelId="{ACF22244-2C72-4D1F-B1C6-6F333FA38A3D}" type="presParOf" srcId="{FE4CC98F-2ACA-42FD-A1AD-DEBBFB6D7F63}" destId="{551330D3-540B-4FA3-BEFE-91E65061D6AE}" srcOrd="1" destOrd="0" presId="urn:microsoft.com/office/officeart/2018/5/layout/CenteredIconLabelDescriptionList"/>
    <dgm:cxn modelId="{0775E396-3CD1-46F2-B887-D87D1D7C9B32}" type="presParOf" srcId="{FE4CC98F-2ACA-42FD-A1AD-DEBBFB6D7F63}" destId="{959AB2EB-3739-4C51-A92F-D6EE31021B5B}" srcOrd="2" destOrd="0" presId="urn:microsoft.com/office/officeart/2018/5/layout/CenteredIconLabelDescriptionList"/>
    <dgm:cxn modelId="{A46CCC81-CD7F-49BB-BB31-DDCC1912ABF7}" type="presParOf" srcId="{FE4CC98F-2ACA-42FD-A1AD-DEBBFB6D7F63}" destId="{81ED366B-2CA4-45A2-AEA1-4EFB9E26F938}" srcOrd="3" destOrd="0" presId="urn:microsoft.com/office/officeart/2018/5/layout/CenteredIconLabelDescriptionList"/>
    <dgm:cxn modelId="{74A79DA8-8EDE-4C75-818C-69E29DF021A7}" type="presParOf" srcId="{FE4CC98F-2ACA-42FD-A1AD-DEBBFB6D7F63}" destId="{C961C6BB-44B4-49DA-8CBC-203EE70E25C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A6049C-9984-0B4E-ABBD-CE0B6EFF4E4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4081140-D6B0-954F-BD1A-1424E807CDB0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b="0" i="0" dirty="0"/>
            <a:t>Screening and Consent</a:t>
          </a:r>
          <a:endParaRPr lang="en-US" dirty="0"/>
        </a:p>
      </dgm:t>
    </dgm:pt>
    <dgm:pt modelId="{F0C0D29D-7B89-6B44-AB07-3DDD50F7582D}" type="parTrans" cxnId="{167C093A-4FFB-0649-8F5F-5688D32221CD}">
      <dgm:prSet/>
      <dgm:spPr/>
      <dgm:t>
        <a:bodyPr/>
        <a:lstStyle/>
        <a:p>
          <a:endParaRPr lang="en-US"/>
        </a:p>
      </dgm:t>
    </dgm:pt>
    <dgm:pt modelId="{793C82CF-67C3-CD42-A2C5-DCDB5D94D1A9}" type="sibTrans" cxnId="{167C093A-4FFB-0649-8F5F-5688D32221CD}">
      <dgm:prSet/>
      <dgm:spPr/>
      <dgm:t>
        <a:bodyPr/>
        <a:lstStyle/>
        <a:p>
          <a:endParaRPr lang="en-US"/>
        </a:p>
      </dgm:t>
    </dgm:pt>
    <dgm:pt modelId="{0624F35F-9F23-F34A-9861-F1345E60529E}">
      <dgm:prSet/>
      <dgm:spPr/>
      <dgm:t>
        <a:bodyPr/>
        <a:lstStyle/>
        <a:p>
          <a:pPr>
            <a:buFont typeface="+mj-lt"/>
            <a:buAutoNum type="arabicPeriod" startAt="3"/>
          </a:pPr>
          <a:r>
            <a:rPr lang="en-GB" b="0" i="0" dirty="0"/>
            <a:t>Pre-Intervention Survey</a:t>
          </a:r>
        </a:p>
      </dgm:t>
    </dgm:pt>
    <dgm:pt modelId="{8C62D7F5-5206-D44A-935C-183FEB865DE9}" type="parTrans" cxnId="{A44853F7-B7FA-1A47-9056-667E9795CB37}">
      <dgm:prSet/>
      <dgm:spPr/>
      <dgm:t>
        <a:bodyPr/>
        <a:lstStyle/>
        <a:p>
          <a:endParaRPr lang="en-US"/>
        </a:p>
      </dgm:t>
    </dgm:pt>
    <dgm:pt modelId="{36306EBC-5B96-F641-B7AC-56F3F5D5A86D}" type="sibTrans" cxnId="{A44853F7-B7FA-1A47-9056-667E9795CB37}">
      <dgm:prSet/>
      <dgm:spPr/>
      <dgm:t>
        <a:bodyPr/>
        <a:lstStyle/>
        <a:p>
          <a:endParaRPr lang="en-US"/>
        </a:p>
      </dgm:t>
    </dgm:pt>
    <dgm:pt modelId="{7DF9A65B-0CA0-A54B-982F-46117EBF2AFB}">
      <dgm:prSet/>
      <dgm:spPr/>
      <dgm:t>
        <a:bodyPr/>
        <a:lstStyle/>
        <a:p>
          <a:pPr>
            <a:buFont typeface="+mj-lt"/>
            <a:buAutoNum type="arabicPeriod" startAt="5"/>
          </a:pPr>
          <a:r>
            <a:rPr lang="en-GB" b="0" i="0" dirty="0"/>
            <a:t>Post-Intervention Survey</a:t>
          </a:r>
        </a:p>
      </dgm:t>
    </dgm:pt>
    <dgm:pt modelId="{13DE1DC2-E9A4-6843-B5EE-D850CA1C5FCC}" type="parTrans" cxnId="{40D8EB52-CF13-CC4D-A674-D10C40E90660}">
      <dgm:prSet/>
      <dgm:spPr/>
      <dgm:t>
        <a:bodyPr/>
        <a:lstStyle/>
        <a:p>
          <a:endParaRPr lang="en-US"/>
        </a:p>
      </dgm:t>
    </dgm:pt>
    <dgm:pt modelId="{0D2955EB-F132-784E-94C6-5A49D25B057C}" type="sibTrans" cxnId="{40D8EB52-CF13-CC4D-A674-D10C40E90660}">
      <dgm:prSet/>
      <dgm:spPr/>
      <dgm:t>
        <a:bodyPr/>
        <a:lstStyle/>
        <a:p>
          <a:endParaRPr lang="en-US"/>
        </a:p>
      </dgm:t>
    </dgm:pt>
    <dgm:pt modelId="{50815296-13D5-C945-B85A-19E0CAD4CDEE}">
      <dgm:prSet/>
      <dgm:spPr/>
      <dgm:t>
        <a:bodyPr/>
        <a:lstStyle/>
        <a:p>
          <a:pPr>
            <a:buFont typeface="+mj-lt"/>
            <a:buAutoNum type="arabicPeriod" startAt="6"/>
          </a:pPr>
          <a:r>
            <a:rPr lang="en-GB" b="0" i="0" dirty="0"/>
            <a:t>Follow-up survey </a:t>
          </a:r>
        </a:p>
        <a:p>
          <a:pPr>
            <a:buFont typeface="+mj-lt"/>
            <a:buAutoNum type="arabicPeriod" startAt="6"/>
          </a:pPr>
          <a:r>
            <a:rPr lang="en-GB" b="0" i="0" dirty="0"/>
            <a:t>(I month)  </a:t>
          </a:r>
        </a:p>
      </dgm:t>
    </dgm:pt>
    <dgm:pt modelId="{DDF2D87E-7190-6C41-B26E-64DD566FFF3E}" type="parTrans" cxnId="{A2D23CE8-15EF-0747-B545-8040320B27DF}">
      <dgm:prSet/>
      <dgm:spPr/>
      <dgm:t>
        <a:bodyPr/>
        <a:lstStyle/>
        <a:p>
          <a:endParaRPr lang="en-US"/>
        </a:p>
      </dgm:t>
    </dgm:pt>
    <dgm:pt modelId="{313378AA-3C7F-8C44-865F-1D891983CFFB}" type="sibTrans" cxnId="{A2D23CE8-15EF-0747-B545-8040320B27DF}">
      <dgm:prSet/>
      <dgm:spPr/>
      <dgm:t>
        <a:bodyPr/>
        <a:lstStyle/>
        <a:p>
          <a:endParaRPr lang="en-US"/>
        </a:p>
      </dgm:t>
    </dgm:pt>
    <dgm:pt modelId="{4F2CA325-2EAA-234B-8632-F30B23FBD1FB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b="0" i="0" dirty="0"/>
            <a:t>Assignment to Experimental Group </a:t>
          </a:r>
        </a:p>
        <a:p>
          <a:pPr>
            <a:buFont typeface="+mj-lt"/>
            <a:buAutoNum type="arabicPeriod"/>
          </a:pPr>
          <a:r>
            <a:rPr lang="en-GB" b="0" i="0" dirty="0"/>
            <a:t>(If RCT)</a:t>
          </a:r>
          <a:endParaRPr lang="en-US" dirty="0"/>
        </a:p>
      </dgm:t>
    </dgm:pt>
    <dgm:pt modelId="{9566653A-880D-0C4D-AC8D-CC92AE67BFEB}" type="parTrans" cxnId="{B0002298-1B15-A248-8257-3A0BD4EF99A6}">
      <dgm:prSet/>
      <dgm:spPr/>
      <dgm:t>
        <a:bodyPr/>
        <a:lstStyle/>
        <a:p>
          <a:endParaRPr lang="en-US"/>
        </a:p>
      </dgm:t>
    </dgm:pt>
    <dgm:pt modelId="{70FC1AAE-FC17-E743-9FB3-C38429FBE346}" type="sibTrans" cxnId="{B0002298-1B15-A248-8257-3A0BD4EF99A6}">
      <dgm:prSet/>
      <dgm:spPr/>
      <dgm:t>
        <a:bodyPr/>
        <a:lstStyle/>
        <a:p>
          <a:endParaRPr lang="en-US"/>
        </a:p>
      </dgm:t>
    </dgm:pt>
    <dgm:pt modelId="{BA558D94-217C-4F46-90DA-185A34E0AD9F}">
      <dgm:prSet/>
      <dgm:spPr/>
      <dgm:t>
        <a:bodyPr/>
        <a:lstStyle/>
        <a:p>
          <a:pPr>
            <a:buFont typeface="+mj-lt"/>
            <a:buAutoNum type="arabicPeriod" startAt="3"/>
          </a:pPr>
          <a:r>
            <a:rPr lang="en-GB" b="0" i="0" dirty="0"/>
            <a:t>ACT intervention. </a:t>
          </a:r>
        </a:p>
      </dgm:t>
    </dgm:pt>
    <dgm:pt modelId="{32183256-2CDF-0B4B-B944-C69054A844A9}" type="parTrans" cxnId="{20313A5A-4C6C-4C4B-A088-BE459234CEDF}">
      <dgm:prSet/>
      <dgm:spPr/>
      <dgm:t>
        <a:bodyPr/>
        <a:lstStyle/>
        <a:p>
          <a:endParaRPr lang="en-US"/>
        </a:p>
      </dgm:t>
    </dgm:pt>
    <dgm:pt modelId="{C54BEA9A-11AE-7045-9B7A-2ABA5271C79B}" type="sibTrans" cxnId="{20313A5A-4C6C-4C4B-A088-BE459234CEDF}">
      <dgm:prSet/>
      <dgm:spPr/>
      <dgm:t>
        <a:bodyPr/>
        <a:lstStyle/>
        <a:p>
          <a:endParaRPr lang="en-US"/>
        </a:p>
      </dgm:t>
    </dgm:pt>
    <dgm:pt modelId="{15565CDC-1444-1E42-9453-265F0618B770}" type="pres">
      <dgm:prSet presAssocID="{EAA6049C-9984-0B4E-ABBD-CE0B6EFF4E4A}" presName="Name0" presStyleCnt="0">
        <dgm:presLayoutVars>
          <dgm:dir/>
          <dgm:resizeHandles val="exact"/>
        </dgm:presLayoutVars>
      </dgm:prSet>
      <dgm:spPr/>
    </dgm:pt>
    <dgm:pt modelId="{265B4582-DAD6-4248-886D-3061BEA4E9AD}" type="pres">
      <dgm:prSet presAssocID="{64081140-D6B0-954F-BD1A-1424E807CDB0}" presName="node" presStyleLbl="node1" presStyleIdx="0" presStyleCnt="6">
        <dgm:presLayoutVars>
          <dgm:bulletEnabled val="1"/>
        </dgm:presLayoutVars>
      </dgm:prSet>
      <dgm:spPr/>
    </dgm:pt>
    <dgm:pt modelId="{937CED6A-DAAA-604C-AD64-DA5A5687F0D8}" type="pres">
      <dgm:prSet presAssocID="{793C82CF-67C3-CD42-A2C5-DCDB5D94D1A9}" presName="sibTrans" presStyleLbl="sibTrans2D1" presStyleIdx="0" presStyleCnt="5"/>
      <dgm:spPr/>
    </dgm:pt>
    <dgm:pt modelId="{2F783479-0E16-B74E-A7F2-B9312F8A3BC5}" type="pres">
      <dgm:prSet presAssocID="{793C82CF-67C3-CD42-A2C5-DCDB5D94D1A9}" presName="connectorText" presStyleLbl="sibTrans2D1" presStyleIdx="0" presStyleCnt="5"/>
      <dgm:spPr/>
    </dgm:pt>
    <dgm:pt modelId="{C9FDCD8D-217D-9443-8279-30840A6D6319}" type="pres">
      <dgm:prSet presAssocID="{4F2CA325-2EAA-234B-8632-F30B23FBD1FB}" presName="node" presStyleLbl="node1" presStyleIdx="1" presStyleCnt="6">
        <dgm:presLayoutVars>
          <dgm:bulletEnabled val="1"/>
        </dgm:presLayoutVars>
      </dgm:prSet>
      <dgm:spPr/>
    </dgm:pt>
    <dgm:pt modelId="{55CA3D20-5FE5-474F-B35C-667852DCB815}" type="pres">
      <dgm:prSet presAssocID="{70FC1AAE-FC17-E743-9FB3-C38429FBE346}" presName="sibTrans" presStyleLbl="sibTrans2D1" presStyleIdx="1" presStyleCnt="5"/>
      <dgm:spPr/>
    </dgm:pt>
    <dgm:pt modelId="{FCFA0E19-A0E3-C745-91F2-8B8532277382}" type="pres">
      <dgm:prSet presAssocID="{70FC1AAE-FC17-E743-9FB3-C38429FBE346}" presName="connectorText" presStyleLbl="sibTrans2D1" presStyleIdx="1" presStyleCnt="5"/>
      <dgm:spPr/>
    </dgm:pt>
    <dgm:pt modelId="{8D99252B-A56A-934C-8031-4B3D3658F589}" type="pres">
      <dgm:prSet presAssocID="{0624F35F-9F23-F34A-9861-F1345E60529E}" presName="node" presStyleLbl="node1" presStyleIdx="2" presStyleCnt="6">
        <dgm:presLayoutVars>
          <dgm:bulletEnabled val="1"/>
        </dgm:presLayoutVars>
      </dgm:prSet>
      <dgm:spPr/>
    </dgm:pt>
    <dgm:pt modelId="{06569673-9D05-E448-9B24-B67019F957C2}" type="pres">
      <dgm:prSet presAssocID="{36306EBC-5B96-F641-B7AC-56F3F5D5A86D}" presName="sibTrans" presStyleLbl="sibTrans2D1" presStyleIdx="2" presStyleCnt="5"/>
      <dgm:spPr/>
    </dgm:pt>
    <dgm:pt modelId="{78F82A7E-7213-214E-9595-464E4923873D}" type="pres">
      <dgm:prSet presAssocID="{36306EBC-5B96-F641-B7AC-56F3F5D5A86D}" presName="connectorText" presStyleLbl="sibTrans2D1" presStyleIdx="2" presStyleCnt="5"/>
      <dgm:spPr/>
    </dgm:pt>
    <dgm:pt modelId="{F244655C-72BA-2240-BA1E-0EE4A9B530A3}" type="pres">
      <dgm:prSet presAssocID="{BA558D94-217C-4F46-90DA-185A34E0AD9F}" presName="node" presStyleLbl="node1" presStyleIdx="3" presStyleCnt="6">
        <dgm:presLayoutVars>
          <dgm:bulletEnabled val="1"/>
        </dgm:presLayoutVars>
      </dgm:prSet>
      <dgm:spPr/>
    </dgm:pt>
    <dgm:pt modelId="{ECBFFF64-6B80-7347-9B2D-FB0ACA913D9F}" type="pres">
      <dgm:prSet presAssocID="{C54BEA9A-11AE-7045-9B7A-2ABA5271C79B}" presName="sibTrans" presStyleLbl="sibTrans2D1" presStyleIdx="3" presStyleCnt="5"/>
      <dgm:spPr/>
    </dgm:pt>
    <dgm:pt modelId="{D233B741-214B-E348-AE3A-002041639AE7}" type="pres">
      <dgm:prSet presAssocID="{C54BEA9A-11AE-7045-9B7A-2ABA5271C79B}" presName="connectorText" presStyleLbl="sibTrans2D1" presStyleIdx="3" presStyleCnt="5"/>
      <dgm:spPr/>
    </dgm:pt>
    <dgm:pt modelId="{CB166FD1-7EA4-6844-B73B-DBBE3CBE5455}" type="pres">
      <dgm:prSet presAssocID="{7DF9A65B-0CA0-A54B-982F-46117EBF2AFB}" presName="node" presStyleLbl="node1" presStyleIdx="4" presStyleCnt="6">
        <dgm:presLayoutVars>
          <dgm:bulletEnabled val="1"/>
        </dgm:presLayoutVars>
      </dgm:prSet>
      <dgm:spPr/>
    </dgm:pt>
    <dgm:pt modelId="{136ED4A5-4B6B-EA49-9908-573E72228753}" type="pres">
      <dgm:prSet presAssocID="{0D2955EB-F132-784E-94C6-5A49D25B057C}" presName="sibTrans" presStyleLbl="sibTrans2D1" presStyleIdx="4" presStyleCnt="5"/>
      <dgm:spPr/>
    </dgm:pt>
    <dgm:pt modelId="{318CC5D5-EFC0-114C-87C7-BDE3A9E8A1AE}" type="pres">
      <dgm:prSet presAssocID="{0D2955EB-F132-784E-94C6-5A49D25B057C}" presName="connectorText" presStyleLbl="sibTrans2D1" presStyleIdx="4" presStyleCnt="5"/>
      <dgm:spPr/>
    </dgm:pt>
    <dgm:pt modelId="{006F8219-0154-C84A-883C-E1F8DEA95A04}" type="pres">
      <dgm:prSet presAssocID="{50815296-13D5-C945-B85A-19E0CAD4CDEE}" presName="node" presStyleLbl="node1" presStyleIdx="5" presStyleCnt="6">
        <dgm:presLayoutVars>
          <dgm:bulletEnabled val="1"/>
        </dgm:presLayoutVars>
      </dgm:prSet>
      <dgm:spPr/>
    </dgm:pt>
  </dgm:ptLst>
  <dgm:cxnLst>
    <dgm:cxn modelId="{B715A815-EC0E-7242-B565-5F5BEA5EF63E}" type="presOf" srcId="{C54BEA9A-11AE-7045-9B7A-2ABA5271C79B}" destId="{D233B741-214B-E348-AE3A-002041639AE7}" srcOrd="1" destOrd="0" presId="urn:microsoft.com/office/officeart/2005/8/layout/process1"/>
    <dgm:cxn modelId="{4C1C2B19-1AB9-3D4F-8896-0451C9C30BA7}" type="presOf" srcId="{EAA6049C-9984-0B4E-ABBD-CE0B6EFF4E4A}" destId="{15565CDC-1444-1E42-9453-265F0618B770}" srcOrd="0" destOrd="0" presId="urn:microsoft.com/office/officeart/2005/8/layout/process1"/>
    <dgm:cxn modelId="{E12A851C-8863-2D4D-97D9-4DBEAA5F9A9E}" type="presOf" srcId="{70FC1AAE-FC17-E743-9FB3-C38429FBE346}" destId="{55CA3D20-5FE5-474F-B35C-667852DCB815}" srcOrd="0" destOrd="0" presId="urn:microsoft.com/office/officeart/2005/8/layout/process1"/>
    <dgm:cxn modelId="{167C093A-4FFB-0649-8F5F-5688D32221CD}" srcId="{EAA6049C-9984-0B4E-ABBD-CE0B6EFF4E4A}" destId="{64081140-D6B0-954F-BD1A-1424E807CDB0}" srcOrd="0" destOrd="0" parTransId="{F0C0D29D-7B89-6B44-AB07-3DDD50F7582D}" sibTransId="{793C82CF-67C3-CD42-A2C5-DCDB5D94D1A9}"/>
    <dgm:cxn modelId="{784D5E66-8401-4B4C-9F70-D73E3B99F2B8}" type="presOf" srcId="{793C82CF-67C3-CD42-A2C5-DCDB5D94D1A9}" destId="{2F783479-0E16-B74E-A7F2-B9312F8A3BC5}" srcOrd="1" destOrd="0" presId="urn:microsoft.com/office/officeart/2005/8/layout/process1"/>
    <dgm:cxn modelId="{D146A449-D3E5-C847-9F3E-CB9B5995A7E5}" type="presOf" srcId="{50815296-13D5-C945-B85A-19E0CAD4CDEE}" destId="{006F8219-0154-C84A-883C-E1F8DEA95A04}" srcOrd="0" destOrd="0" presId="urn:microsoft.com/office/officeart/2005/8/layout/process1"/>
    <dgm:cxn modelId="{2013194A-369B-2D41-B0AC-A4FD00BE7BD8}" type="presOf" srcId="{4F2CA325-2EAA-234B-8632-F30B23FBD1FB}" destId="{C9FDCD8D-217D-9443-8279-30840A6D6319}" srcOrd="0" destOrd="0" presId="urn:microsoft.com/office/officeart/2005/8/layout/process1"/>
    <dgm:cxn modelId="{689DEB6E-C5AE-F642-8F72-ECF6808818C0}" type="presOf" srcId="{793C82CF-67C3-CD42-A2C5-DCDB5D94D1A9}" destId="{937CED6A-DAAA-604C-AD64-DA5A5687F0D8}" srcOrd="0" destOrd="0" presId="urn:microsoft.com/office/officeart/2005/8/layout/process1"/>
    <dgm:cxn modelId="{40D8EB52-CF13-CC4D-A674-D10C40E90660}" srcId="{EAA6049C-9984-0B4E-ABBD-CE0B6EFF4E4A}" destId="{7DF9A65B-0CA0-A54B-982F-46117EBF2AFB}" srcOrd="4" destOrd="0" parTransId="{13DE1DC2-E9A4-6843-B5EE-D850CA1C5FCC}" sibTransId="{0D2955EB-F132-784E-94C6-5A49D25B057C}"/>
    <dgm:cxn modelId="{A0F37056-338F-1846-9026-E09D20374F2A}" type="presOf" srcId="{36306EBC-5B96-F641-B7AC-56F3F5D5A86D}" destId="{78F82A7E-7213-214E-9595-464E4923873D}" srcOrd="1" destOrd="0" presId="urn:microsoft.com/office/officeart/2005/8/layout/process1"/>
    <dgm:cxn modelId="{20313A5A-4C6C-4C4B-A088-BE459234CEDF}" srcId="{EAA6049C-9984-0B4E-ABBD-CE0B6EFF4E4A}" destId="{BA558D94-217C-4F46-90DA-185A34E0AD9F}" srcOrd="3" destOrd="0" parTransId="{32183256-2CDF-0B4B-B944-C69054A844A9}" sibTransId="{C54BEA9A-11AE-7045-9B7A-2ABA5271C79B}"/>
    <dgm:cxn modelId="{5173987A-A7F2-5C41-AF93-F331DBAA37D3}" type="presOf" srcId="{7DF9A65B-0CA0-A54B-982F-46117EBF2AFB}" destId="{CB166FD1-7EA4-6844-B73B-DBBE3CBE5455}" srcOrd="0" destOrd="0" presId="urn:microsoft.com/office/officeart/2005/8/layout/process1"/>
    <dgm:cxn modelId="{5A3CD084-7463-E64B-9373-446A01091040}" type="presOf" srcId="{0624F35F-9F23-F34A-9861-F1345E60529E}" destId="{8D99252B-A56A-934C-8031-4B3D3658F589}" srcOrd="0" destOrd="0" presId="urn:microsoft.com/office/officeart/2005/8/layout/process1"/>
    <dgm:cxn modelId="{B0002298-1B15-A248-8257-3A0BD4EF99A6}" srcId="{EAA6049C-9984-0B4E-ABBD-CE0B6EFF4E4A}" destId="{4F2CA325-2EAA-234B-8632-F30B23FBD1FB}" srcOrd="1" destOrd="0" parTransId="{9566653A-880D-0C4D-AC8D-CC92AE67BFEB}" sibTransId="{70FC1AAE-FC17-E743-9FB3-C38429FBE346}"/>
    <dgm:cxn modelId="{31F2E59F-6E44-7D44-B27F-DF9B30E1C3BA}" type="presOf" srcId="{C54BEA9A-11AE-7045-9B7A-2ABA5271C79B}" destId="{ECBFFF64-6B80-7347-9B2D-FB0ACA913D9F}" srcOrd="0" destOrd="0" presId="urn:microsoft.com/office/officeart/2005/8/layout/process1"/>
    <dgm:cxn modelId="{D2FCE7AA-6A89-5C42-BA7F-7146C7EA0938}" type="presOf" srcId="{36306EBC-5B96-F641-B7AC-56F3F5D5A86D}" destId="{06569673-9D05-E448-9B24-B67019F957C2}" srcOrd="0" destOrd="0" presId="urn:microsoft.com/office/officeart/2005/8/layout/process1"/>
    <dgm:cxn modelId="{CE4DE6B6-4654-F344-9807-FDF8D051AE03}" type="presOf" srcId="{70FC1AAE-FC17-E743-9FB3-C38429FBE346}" destId="{FCFA0E19-A0E3-C745-91F2-8B8532277382}" srcOrd="1" destOrd="0" presId="urn:microsoft.com/office/officeart/2005/8/layout/process1"/>
    <dgm:cxn modelId="{3D5DAFB7-C010-CE42-A899-01CB6D2DD245}" type="presOf" srcId="{64081140-D6B0-954F-BD1A-1424E807CDB0}" destId="{265B4582-DAD6-4248-886D-3061BEA4E9AD}" srcOrd="0" destOrd="0" presId="urn:microsoft.com/office/officeart/2005/8/layout/process1"/>
    <dgm:cxn modelId="{108C8AC5-1462-8B4E-90CF-070E899A7989}" type="presOf" srcId="{0D2955EB-F132-784E-94C6-5A49D25B057C}" destId="{318CC5D5-EFC0-114C-87C7-BDE3A9E8A1AE}" srcOrd="1" destOrd="0" presId="urn:microsoft.com/office/officeart/2005/8/layout/process1"/>
    <dgm:cxn modelId="{A2D23CE8-15EF-0747-B545-8040320B27DF}" srcId="{EAA6049C-9984-0B4E-ABBD-CE0B6EFF4E4A}" destId="{50815296-13D5-C945-B85A-19E0CAD4CDEE}" srcOrd="5" destOrd="0" parTransId="{DDF2D87E-7190-6C41-B26E-64DD566FFF3E}" sibTransId="{313378AA-3C7F-8C44-865F-1D891983CFFB}"/>
    <dgm:cxn modelId="{F926D4EF-C88B-C44D-93DA-092C2A64A186}" type="presOf" srcId="{BA558D94-217C-4F46-90DA-185A34E0AD9F}" destId="{F244655C-72BA-2240-BA1E-0EE4A9B530A3}" srcOrd="0" destOrd="0" presId="urn:microsoft.com/office/officeart/2005/8/layout/process1"/>
    <dgm:cxn modelId="{A44853F7-B7FA-1A47-9056-667E9795CB37}" srcId="{EAA6049C-9984-0B4E-ABBD-CE0B6EFF4E4A}" destId="{0624F35F-9F23-F34A-9861-F1345E60529E}" srcOrd="2" destOrd="0" parTransId="{8C62D7F5-5206-D44A-935C-183FEB865DE9}" sibTransId="{36306EBC-5B96-F641-B7AC-56F3F5D5A86D}"/>
    <dgm:cxn modelId="{987EE9F9-965C-6843-A587-E1A7D1CC2D23}" type="presOf" srcId="{0D2955EB-F132-784E-94C6-5A49D25B057C}" destId="{136ED4A5-4B6B-EA49-9908-573E72228753}" srcOrd="0" destOrd="0" presId="urn:microsoft.com/office/officeart/2005/8/layout/process1"/>
    <dgm:cxn modelId="{269BEE64-A763-0747-9D28-FC6411F3D69B}" type="presParOf" srcId="{15565CDC-1444-1E42-9453-265F0618B770}" destId="{265B4582-DAD6-4248-886D-3061BEA4E9AD}" srcOrd="0" destOrd="0" presId="urn:microsoft.com/office/officeart/2005/8/layout/process1"/>
    <dgm:cxn modelId="{304E1E84-F02A-524D-AEA6-8B434E2C204F}" type="presParOf" srcId="{15565CDC-1444-1E42-9453-265F0618B770}" destId="{937CED6A-DAAA-604C-AD64-DA5A5687F0D8}" srcOrd="1" destOrd="0" presId="urn:microsoft.com/office/officeart/2005/8/layout/process1"/>
    <dgm:cxn modelId="{1E2D8C92-E260-1640-8F26-C2A59B31631E}" type="presParOf" srcId="{937CED6A-DAAA-604C-AD64-DA5A5687F0D8}" destId="{2F783479-0E16-B74E-A7F2-B9312F8A3BC5}" srcOrd="0" destOrd="0" presId="urn:microsoft.com/office/officeart/2005/8/layout/process1"/>
    <dgm:cxn modelId="{F49151C5-4B0D-8C4B-B995-05D79CFECF1E}" type="presParOf" srcId="{15565CDC-1444-1E42-9453-265F0618B770}" destId="{C9FDCD8D-217D-9443-8279-30840A6D6319}" srcOrd="2" destOrd="0" presId="urn:microsoft.com/office/officeart/2005/8/layout/process1"/>
    <dgm:cxn modelId="{125584A0-F1A7-FC4D-BD21-A3190349B002}" type="presParOf" srcId="{15565CDC-1444-1E42-9453-265F0618B770}" destId="{55CA3D20-5FE5-474F-B35C-667852DCB815}" srcOrd="3" destOrd="0" presId="urn:microsoft.com/office/officeart/2005/8/layout/process1"/>
    <dgm:cxn modelId="{68A881B2-F831-5E4A-8B54-060F60EA8672}" type="presParOf" srcId="{55CA3D20-5FE5-474F-B35C-667852DCB815}" destId="{FCFA0E19-A0E3-C745-91F2-8B8532277382}" srcOrd="0" destOrd="0" presId="urn:microsoft.com/office/officeart/2005/8/layout/process1"/>
    <dgm:cxn modelId="{7A340246-1603-D04F-97DB-9FE21A44F0C4}" type="presParOf" srcId="{15565CDC-1444-1E42-9453-265F0618B770}" destId="{8D99252B-A56A-934C-8031-4B3D3658F589}" srcOrd="4" destOrd="0" presId="urn:microsoft.com/office/officeart/2005/8/layout/process1"/>
    <dgm:cxn modelId="{2A35F30F-42E4-1442-B52C-6F5937D5AC5E}" type="presParOf" srcId="{15565CDC-1444-1E42-9453-265F0618B770}" destId="{06569673-9D05-E448-9B24-B67019F957C2}" srcOrd="5" destOrd="0" presId="urn:microsoft.com/office/officeart/2005/8/layout/process1"/>
    <dgm:cxn modelId="{74A268EA-F26F-EC4D-9863-29D7C30CED24}" type="presParOf" srcId="{06569673-9D05-E448-9B24-B67019F957C2}" destId="{78F82A7E-7213-214E-9595-464E4923873D}" srcOrd="0" destOrd="0" presId="urn:microsoft.com/office/officeart/2005/8/layout/process1"/>
    <dgm:cxn modelId="{6F6106FB-A028-AC47-86DF-E36350FD8583}" type="presParOf" srcId="{15565CDC-1444-1E42-9453-265F0618B770}" destId="{F244655C-72BA-2240-BA1E-0EE4A9B530A3}" srcOrd="6" destOrd="0" presId="urn:microsoft.com/office/officeart/2005/8/layout/process1"/>
    <dgm:cxn modelId="{C5F1E972-68D4-9C40-B886-5C7330868B0C}" type="presParOf" srcId="{15565CDC-1444-1E42-9453-265F0618B770}" destId="{ECBFFF64-6B80-7347-9B2D-FB0ACA913D9F}" srcOrd="7" destOrd="0" presId="urn:microsoft.com/office/officeart/2005/8/layout/process1"/>
    <dgm:cxn modelId="{028F49B4-085C-DB4F-8F8A-92BFEDCAB27D}" type="presParOf" srcId="{ECBFFF64-6B80-7347-9B2D-FB0ACA913D9F}" destId="{D233B741-214B-E348-AE3A-002041639AE7}" srcOrd="0" destOrd="0" presId="urn:microsoft.com/office/officeart/2005/8/layout/process1"/>
    <dgm:cxn modelId="{B6687857-C5FA-E44A-8A25-3696E644D8DE}" type="presParOf" srcId="{15565CDC-1444-1E42-9453-265F0618B770}" destId="{CB166FD1-7EA4-6844-B73B-DBBE3CBE5455}" srcOrd="8" destOrd="0" presId="urn:microsoft.com/office/officeart/2005/8/layout/process1"/>
    <dgm:cxn modelId="{DC412271-6BAB-B345-849D-BAFCC55B654B}" type="presParOf" srcId="{15565CDC-1444-1E42-9453-265F0618B770}" destId="{136ED4A5-4B6B-EA49-9908-573E72228753}" srcOrd="9" destOrd="0" presId="urn:microsoft.com/office/officeart/2005/8/layout/process1"/>
    <dgm:cxn modelId="{E42F54FB-08AE-524B-9162-786F2221392D}" type="presParOf" srcId="{136ED4A5-4B6B-EA49-9908-573E72228753}" destId="{318CC5D5-EFC0-114C-87C7-BDE3A9E8A1AE}" srcOrd="0" destOrd="0" presId="urn:microsoft.com/office/officeart/2005/8/layout/process1"/>
    <dgm:cxn modelId="{72630AFE-616F-EA41-999B-E85CE612DB07}" type="presParOf" srcId="{15565CDC-1444-1E42-9453-265F0618B770}" destId="{006F8219-0154-C84A-883C-E1F8DEA95A0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ED08-54BD-4874-B0AD-DEB29D6D6B40}">
      <dsp:nvSpPr>
        <dsp:cNvPr id="0" name=""/>
        <dsp:cNvSpPr/>
      </dsp:nvSpPr>
      <dsp:spPr>
        <a:xfrm>
          <a:off x="5562275" y="530341"/>
          <a:ext cx="1701991" cy="1557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Intervention Proposal</a:t>
          </a:r>
        </a:p>
      </dsp:txBody>
      <dsp:txXfrm>
        <a:off x="5811526" y="758413"/>
        <a:ext cx="1203489" cy="1101229"/>
      </dsp:txXfrm>
    </dsp:sp>
    <dsp:sp modelId="{86EA8860-4A48-4DDB-8B73-5AD238D5D7BC}">
      <dsp:nvSpPr>
        <dsp:cNvPr id="0" name=""/>
        <dsp:cNvSpPr/>
      </dsp:nvSpPr>
      <dsp:spPr>
        <a:xfrm rot="337250">
          <a:off x="7386173" y="1186325"/>
          <a:ext cx="308712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>
        <a:off x="7386396" y="1275247"/>
        <a:ext cx="216098" cy="280374"/>
      </dsp:txXfrm>
    </dsp:sp>
    <dsp:sp modelId="{C3214074-ACC1-4EB6-B939-23050C427C60}">
      <dsp:nvSpPr>
        <dsp:cNvPr id="0" name=""/>
        <dsp:cNvSpPr/>
      </dsp:nvSpPr>
      <dsp:spPr>
        <a:xfrm>
          <a:off x="7833030" y="840925"/>
          <a:ext cx="1687730" cy="1381769"/>
        </a:xfrm>
        <a:prstGeom prst="ellips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PPI panel assembled </a:t>
          </a:r>
        </a:p>
      </dsp:txBody>
      <dsp:txXfrm>
        <a:off x="8080192" y="1043280"/>
        <a:ext cx="1193406" cy="977059"/>
      </dsp:txXfrm>
    </dsp:sp>
    <dsp:sp modelId="{895E1C8A-35AC-4652-BA8E-8162A0BA7AD5}">
      <dsp:nvSpPr>
        <dsp:cNvPr id="0" name=""/>
        <dsp:cNvSpPr/>
      </dsp:nvSpPr>
      <dsp:spPr>
        <a:xfrm rot="2664744">
          <a:off x="9270259" y="2045994"/>
          <a:ext cx="339929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>
        <a:off x="9284826" y="2103769"/>
        <a:ext cx="237950" cy="280374"/>
      </dsp:txXfrm>
    </dsp:sp>
    <dsp:sp modelId="{FF0073C3-4E5A-4101-861F-E3655E37A937}">
      <dsp:nvSpPr>
        <dsp:cNvPr id="0" name=""/>
        <dsp:cNvSpPr/>
      </dsp:nvSpPr>
      <dsp:spPr>
        <a:xfrm>
          <a:off x="9424213" y="2292654"/>
          <a:ext cx="1647827" cy="1556972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PPI Input: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Aims &amp; form</a:t>
          </a:r>
        </a:p>
      </dsp:txBody>
      <dsp:txXfrm>
        <a:off x="9665532" y="2520667"/>
        <a:ext cx="1165189" cy="1100946"/>
      </dsp:txXfrm>
    </dsp:sp>
    <dsp:sp modelId="{1C427156-0B4F-4BAD-8156-A813047377F5}">
      <dsp:nvSpPr>
        <dsp:cNvPr id="0" name=""/>
        <dsp:cNvSpPr/>
      </dsp:nvSpPr>
      <dsp:spPr>
        <a:xfrm rot="5394499">
          <a:off x="9967279" y="4133779"/>
          <a:ext cx="565843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>
        <a:off x="10037260" y="4157144"/>
        <a:ext cx="425656" cy="280374"/>
      </dsp:txXfrm>
    </dsp:sp>
    <dsp:sp modelId="{C3FF318A-8FD6-4219-9A6F-9A77345BC6A7}">
      <dsp:nvSpPr>
        <dsp:cNvPr id="0" name=""/>
        <dsp:cNvSpPr/>
      </dsp:nvSpPr>
      <dsp:spPr>
        <a:xfrm>
          <a:off x="9348385" y="4917252"/>
          <a:ext cx="1807813" cy="1513815"/>
        </a:xfrm>
        <a:prstGeom prst="ellips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Initial Intervention developed</a:t>
          </a:r>
        </a:p>
      </dsp:txBody>
      <dsp:txXfrm>
        <a:off x="9613133" y="5138945"/>
        <a:ext cx="1278317" cy="1070429"/>
      </dsp:txXfrm>
    </dsp:sp>
    <dsp:sp modelId="{9C5E1626-E9A2-4585-A618-A4AD27F4A518}">
      <dsp:nvSpPr>
        <dsp:cNvPr id="0" name=""/>
        <dsp:cNvSpPr/>
      </dsp:nvSpPr>
      <dsp:spPr>
        <a:xfrm rot="10011233">
          <a:off x="8873659" y="5719861"/>
          <a:ext cx="365145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 rot="10800000">
        <a:off x="8981767" y="5800862"/>
        <a:ext cx="255602" cy="280374"/>
      </dsp:txXfrm>
    </dsp:sp>
    <dsp:sp modelId="{CC9A8950-76D6-4CC8-B5B8-2A48F89001C1}">
      <dsp:nvSpPr>
        <dsp:cNvPr id="0" name=""/>
        <dsp:cNvSpPr/>
      </dsp:nvSpPr>
      <dsp:spPr>
        <a:xfrm>
          <a:off x="7325643" y="5580839"/>
          <a:ext cx="1409225" cy="1224579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PPI input</a:t>
          </a:r>
        </a:p>
      </dsp:txBody>
      <dsp:txXfrm>
        <a:off x="7532019" y="5760174"/>
        <a:ext cx="996473" cy="865909"/>
      </dsp:txXfrm>
    </dsp:sp>
    <dsp:sp modelId="{B698CB66-B283-4D54-BB23-B5FBEF83A9A9}">
      <dsp:nvSpPr>
        <dsp:cNvPr id="0" name=""/>
        <dsp:cNvSpPr/>
      </dsp:nvSpPr>
      <dsp:spPr>
        <a:xfrm rot="10730120">
          <a:off x="6311324" y="5987141"/>
          <a:ext cx="717017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 rot="10800000">
        <a:off x="6451497" y="6079174"/>
        <a:ext cx="576830" cy="280374"/>
      </dsp:txXfrm>
    </dsp:sp>
    <dsp:sp modelId="{A7B8CAC1-4CF6-4EC8-A080-FBC0A9DFB7AE}">
      <dsp:nvSpPr>
        <dsp:cNvPr id="0" name=""/>
        <dsp:cNvSpPr/>
      </dsp:nvSpPr>
      <dsp:spPr>
        <a:xfrm>
          <a:off x="4606989" y="5516427"/>
          <a:ext cx="1366386" cy="1464815"/>
        </a:xfrm>
        <a:prstGeom prst="ellips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Revision</a:t>
          </a:r>
        </a:p>
      </dsp:txBody>
      <dsp:txXfrm>
        <a:off x="4807092" y="5730944"/>
        <a:ext cx="966180" cy="1035781"/>
      </dsp:txXfrm>
    </dsp:sp>
    <dsp:sp modelId="{952276E0-60D3-48B8-9033-DD951D3398ED}">
      <dsp:nvSpPr>
        <dsp:cNvPr id="0" name=""/>
        <dsp:cNvSpPr/>
      </dsp:nvSpPr>
      <dsp:spPr>
        <a:xfrm rot="11835697">
          <a:off x="3898226" y="5665871"/>
          <a:ext cx="535543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 rot="10800000">
        <a:off x="4035256" y="5780128"/>
        <a:ext cx="395356" cy="280374"/>
      </dsp:txXfrm>
    </dsp:sp>
    <dsp:sp modelId="{E17B90B5-5934-4AB4-9AC0-EC0C14DF0C6D}">
      <dsp:nvSpPr>
        <dsp:cNvPr id="0" name=""/>
        <dsp:cNvSpPr/>
      </dsp:nvSpPr>
      <dsp:spPr>
        <a:xfrm>
          <a:off x="2048740" y="4798074"/>
          <a:ext cx="1672098" cy="1406663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Stakeholder (HCP) input</a:t>
          </a:r>
        </a:p>
      </dsp:txBody>
      <dsp:txXfrm>
        <a:off x="2293613" y="5004075"/>
        <a:ext cx="1182352" cy="994661"/>
      </dsp:txXfrm>
    </dsp:sp>
    <dsp:sp modelId="{7BE9027C-114B-46C2-970C-59F037B35328}">
      <dsp:nvSpPr>
        <dsp:cNvPr id="0" name=""/>
        <dsp:cNvSpPr/>
      </dsp:nvSpPr>
      <dsp:spPr>
        <a:xfrm rot="16015715">
          <a:off x="2631033" y="4205553"/>
          <a:ext cx="393520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 rot="10800000">
        <a:off x="2693224" y="4357954"/>
        <a:ext cx="275464" cy="280374"/>
      </dsp:txXfrm>
    </dsp:sp>
    <dsp:sp modelId="{8DB04688-7AED-4A21-B6D8-084D44E2CCD4}">
      <dsp:nvSpPr>
        <dsp:cNvPr id="0" name=""/>
        <dsp:cNvSpPr/>
      </dsp:nvSpPr>
      <dsp:spPr>
        <a:xfrm>
          <a:off x="1950401" y="2524060"/>
          <a:ext cx="1631586" cy="1534279"/>
        </a:xfrm>
        <a:prstGeom prst="ellips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Final version</a:t>
          </a:r>
        </a:p>
      </dsp:txBody>
      <dsp:txXfrm>
        <a:off x="2189341" y="2748750"/>
        <a:ext cx="1153706" cy="1084899"/>
      </dsp:txXfrm>
    </dsp:sp>
    <dsp:sp modelId="{1375A7BE-855A-4025-B17B-B1D283464D64}">
      <dsp:nvSpPr>
        <dsp:cNvPr id="0" name=""/>
        <dsp:cNvSpPr/>
      </dsp:nvSpPr>
      <dsp:spPr>
        <a:xfrm rot="18168825">
          <a:off x="3187754" y="2137053"/>
          <a:ext cx="343952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>
        <a:off x="3211388" y="2273872"/>
        <a:ext cx="240766" cy="280374"/>
      </dsp:txXfrm>
    </dsp:sp>
    <dsp:sp modelId="{8382A70A-B000-4F2A-ACC3-02B074C4F9BA}">
      <dsp:nvSpPr>
        <dsp:cNvPr id="0" name=""/>
        <dsp:cNvSpPr/>
      </dsp:nvSpPr>
      <dsp:spPr>
        <a:xfrm>
          <a:off x="3158718" y="840926"/>
          <a:ext cx="1513067" cy="133645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Pilot</a:t>
          </a:r>
        </a:p>
      </dsp:txBody>
      <dsp:txXfrm>
        <a:off x="3380302" y="1036645"/>
        <a:ext cx="1069899" cy="945014"/>
      </dsp:txXfrm>
    </dsp:sp>
    <dsp:sp modelId="{9E99790B-2944-4199-BB3B-9627D78FD92B}">
      <dsp:nvSpPr>
        <dsp:cNvPr id="0" name=""/>
        <dsp:cNvSpPr/>
      </dsp:nvSpPr>
      <dsp:spPr>
        <a:xfrm rot="21325179">
          <a:off x="4865233" y="1180300"/>
          <a:ext cx="476840" cy="467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/>
        </a:p>
      </dsp:txBody>
      <dsp:txXfrm>
        <a:off x="4865457" y="1279355"/>
        <a:ext cx="336653" cy="280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37D60-D338-45F8-8054-AC3661543D5D}">
      <dsp:nvSpPr>
        <dsp:cNvPr id="0" name=""/>
        <dsp:cNvSpPr/>
      </dsp:nvSpPr>
      <dsp:spPr>
        <a:xfrm>
          <a:off x="886769" y="134035"/>
          <a:ext cx="945552" cy="9455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EE9DF-9964-4F1C-B52D-A433D825EF93}">
      <dsp:nvSpPr>
        <dsp:cNvPr id="0" name=""/>
        <dsp:cNvSpPr/>
      </dsp:nvSpPr>
      <dsp:spPr>
        <a:xfrm>
          <a:off x="8756" y="1177435"/>
          <a:ext cx="2701577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How best do we do this?</a:t>
          </a:r>
        </a:p>
      </dsp:txBody>
      <dsp:txXfrm>
        <a:off x="8756" y="1177435"/>
        <a:ext cx="2701577" cy="1123875"/>
      </dsp:txXfrm>
    </dsp:sp>
    <dsp:sp modelId="{7E23EA61-5BB9-48FE-98A2-E72E66AEADDF}">
      <dsp:nvSpPr>
        <dsp:cNvPr id="0" name=""/>
        <dsp:cNvSpPr/>
      </dsp:nvSpPr>
      <dsp:spPr>
        <a:xfrm>
          <a:off x="8756" y="2346820"/>
          <a:ext cx="2701577" cy="6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633E-9D26-4D4D-B2A2-6CDE050FB083}">
      <dsp:nvSpPr>
        <dsp:cNvPr id="0" name=""/>
        <dsp:cNvSpPr/>
      </dsp:nvSpPr>
      <dsp:spPr>
        <a:xfrm>
          <a:off x="4061123" y="134035"/>
          <a:ext cx="945552" cy="9455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0F583-39CC-47C5-AFCC-67798D740659}">
      <dsp:nvSpPr>
        <dsp:cNvPr id="0" name=""/>
        <dsp:cNvSpPr/>
      </dsp:nvSpPr>
      <dsp:spPr>
        <a:xfrm>
          <a:off x="3183110" y="1177435"/>
          <a:ext cx="2701577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How do we help those who use the tool keep using it?</a:t>
          </a:r>
        </a:p>
      </dsp:txBody>
      <dsp:txXfrm>
        <a:off x="3183110" y="1177435"/>
        <a:ext cx="2701577" cy="1123875"/>
      </dsp:txXfrm>
    </dsp:sp>
    <dsp:sp modelId="{C32B7DB9-F28E-4FA3-A5CA-E9E8B45BE84E}">
      <dsp:nvSpPr>
        <dsp:cNvPr id="0" name=""/>
        <dsp:cNvSpPr/>
      </dsp:nvSpPr>
      <dsp:spPr>
        <a:xfrm>
          <a:off x="3183110" y="2346820"/>
          <a:ext cx="2701577" cy="6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E9A4B-112E-469D-8E2D-BA533657858F}">
      <dsp:nvSpPr>
        <dsp:cNvPr id="0" name=""/>
        <dsp:cNvSpPr/>
      </dsp:nvSpPr>
      <dsp:spPr>
        <a:xfrm>
          <a:off x="7235477" y="134035"/>
          <a:ext cx="945552" cy="9455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B2EB-3739-4C51-A92F-D6EE31021B5B}">
      <dsp:nvSpPr>
        <dsp:cNvPr id="0" name=""/>
        <dsp:cNvSpPr/>
      </dsp:nvSpPr>
      <dsp:spPr>
        <a:xfrm>
          <a:off x="6357464" y="1177435"/>
          <a:ext cx="2701577" cy="112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How to incentivise use? </a:t>
          </a:r>
        </a:p>
      </dsp:txBody>
      <dsp:txXfrm>
        <a:off x="6357464" y="1177435"/>
        <a:ext cx="2701577" cy="1123875"/>
      </dsp:txXfrm>
    </dsp:sp>
    <dsp:sp modelId="{C961C6BB-44B4-49DA-8CBC-203EE70E25CA}">
      <dsp:nvSpPr>
        <dsp:cNvPr id="0" name=""/>
        <dsp:cNvSpPr/>
      </dsp:nvSpPr>
      <dsp:spPr>
        <a:xfrm>
          <a:off x="6357464" y="2346820"/>
          <a:ext cx="2701577" cy="6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B4582-DAD6-4248-886D-3061BEA4E9AD}">
      <dsp:nvSpPr>
        <dsp:cNvPr id="0" name=""/>
        <dsp:cNvSpPr/>
      </dsp:nvSpPr>
      <dsp:spPr>
        <a:xfrm>
          <a:off x="0" y="2971502"/>
          <a:ext cx="1395556" cy="150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Screening and Consent</a:t>
          </a:r>
          <a:endParaRPr lang="en-US" sz="1700" kern="1200" dirty="0"/>
        </a:p>
      </dsp:txBody>
      <dsp:txXfrm>
        <a:off x="40874" y="3012376"/>
        <a:ext cx="1313808" cy="1422836"/>
      </dsp:txXfrm>
    </dsp:sp>
    <dsp:sp modelId="{937CED6A-DAAA-604C-AD64-DA5A5687F0D8}">
      <dsp:nvSpPr>
        <dsp:cNvPr id="0" name=""/>
        <dsp:cNvSpPr/>
      </dsp:nvSpPr>
      <dsp:spPr>
        <a:xfrm>
          <a:off x="1535112" y="3550745"/>
          <a:ext cx="295858" cy="34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35112" y="3619965"/>
        <a:ext cx="207101" cy="207658"/>
      </dsp:txXfrm>
    </dsp:sp>
    <dsp:sp modelId="{C9FDCD8D-217D-9443-8279-30840A6D6319}">
      <dsp:nvSpPr>
        <dsp:cNvPr id="0" name=""/>
        <dsp:cNvSpPr/>
      </dsp:nvSpPr>
      <dsp:spPr>
        <a:xfrm>
          <a:off x="1953779" y="2971502"/>
          <a:ext cx="1395556" cy="150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Assignment to Experimental Group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(If RCT)</a:t>
          </a:r>
          <a:endParaRPr lang="en-US" sz="1700" kern="1200" dirty="0"/>
        </a:p>
      </dsp:txBody>
      <dsp:txXfrm>
        <a:off x="1994653" y="3012376"/>
        <a:ext cx="1313808" cy="1422836"/>
      </dsp:txXfrm>
    </dsp:sp>
    <dsp:sp modelId="{55CA3D20-5FE5-474F-B35C-667852DCB815}">
      <dsp:nvSpPr>
        <dsp:cNvPr id="0" name=""/>
        <dsp:cNvSpPr/>
      </dsp:nvSpPr>
      <dsp:spPr>
        <a:xfrm>
          <a:off x="3488892" y="3550745"/>
          <a:ext cx="295858" cy="34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88892" y="3619965"/>
        <a:ext cx="207101" cy="207658"/>
      </dsp:txXfrm>
    </dsp:sp>
    <dsp:sp modelId="{8D99252B-A56A-934C-8031-4B3D3658F589}">
      <dsp:nvSpPr>
        <dsp:cNvPr id="0" name=""/>
        <dsp:cNvSpPr/>
      </dsp:nvSpPr>
      <dsp:spPr>
        <a:xfrm>
          <a:off x="3907559" y="2971502"/>
          <a:ext cx="1395556" cy="150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Pre-Intervention Survey</a:t>
          </a:r>
        </a:p>
      </dsp:txBody>
      <dsp:txXfrm>
        <a:off x="3948433" y="3012376"/>
        <a:ext cx="1313808" cy="1422836"/>
      </dsp:txXfrm>
    </dsp:sp>
    <dsp:sp modelId="{06569673-9D05-E448-9B24-B67019F957C2}">
      <dsp:nvSpPr>
        <dsp:cNvPr id="0" name=""/>
        <dsp:cNvSpPr/>
      </dsp:nvSpPr>
      <dsp:spPr>
        <a:xfrm>
          <a:off x="5442671" y="3550745"/>
          <a:ext cx="295858" cy="34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442671" y="3619965"/>
        <a:ext cx="207101" cy="207658"/>
      </dsp:txXfrm>
    </dsp:sp>
    <dsp:sp modelId="{F244655C-72BA-2240-BA1E-0EE4A9B530A3}">
      <dsp:nvSpPr>
        <dsp:cNvPr id="0" name=""/>
        <dsp:cNvSpPr/>
      </dsp:nvSpPr>
      <dsp:spPr>
        <a:xfrm>
          <a:off x="5861338" y="2971502"/>
          <a:ext cx="1395556" cy="150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ACT intervention. </a:t>
          </a:r>
        </a:p>
      </dsp:txBody>
      <dsp:txXfrm>
        <a:off x="5902212" y="3012376"/>
        <a:ext cx="1313808" cy="1422836"/>
      </dsp:txXfrm>
    </dsp:sp>
    <dsp:sp modelId="{ECBFFF64-6B80-7347-9B2D-FB0ACA913D9F}">
      <dsp:nvSpPr>
        <dsp:cNvPr id="0" name=""/>
        <dsp:cNvSpPr/>
      </dsp:nvSpPr>
      <dsp:spPr>
        <a:xfrm>
          <a:off x="7396451" y="3550745"/>
          <a:ext cx="295858" cy="34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396451" y="3619965"/>
        <a:ext cx="207101" cy="207658"/>
      </dsp:txXfrm>
    </dsp:sp>
    <dsp:sp modelId="{CB166FD1-7EA4-6844-B73B-DBBE3CBE5455}">
      <dsp:nvSpPr>
        <dsp:cNvPr id="0" name=""/>
        <dsp:cNvSpPr/>
      </dsp:nvSpPr>
      <dsp:spPr>
        <a:xfrm>
          <a:off x="7815118" y="2971502"/>
          <a:ext cx="1395556" cy="150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Post-Intervention Survey</a:t>
          </a:r>
        </a:p>
      </dsp:txBody>
      <dsp:txXfrm>
        <a:off x="7855992" y="3012376"/>
        <a:ext cx="1313808" cy="1422836"/>
      </dsp:txXfrm>
    </dsp:sp>
    <dsp:sp modelId="{136ED4A5-4B6B-EA49-9908-573E72228753}">
      <dsp:nvSpPr>
        <dsp:cNvPr id="0" name=""/>
        <dsp:cNvSpPr/>
      </dsp:nvSpPr>
      <dsp:spPr>
        <a:xfrm>
          <a:off x="9350231" y="3550745"/>
          <a:ext cx="295858" cy="3460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350231" y="3619965"/>
        <a:ext cx="207101" cy="207658"/>
      </dsp:txXfrm>
    </dsp:sp>
    <dsp:sp modelId="{006F8219-0154-C84A-883C-E1F8DEA95A04}">
      <dsp:nvSpPr>
        <dsp:cNvPr id="0" name=""/>
        <dsp:cNvSpPr/>
      </dsp:nvSpPr>
      <dsp:spPr>
        <a:xfrm>
          <a:off x="9768898" y="2971502"/>
          <a:ext cx="1395556" cy="1504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Follow-up survey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b="0" i="0" kern="1200" dirty="0"/>
            <a:t>(I month)  </a:t>
          </a:r>
        </a:p>
      </dsp:txBody>
      <dsp:txXfrm>
        <a:off x="9809772" y="3012376"/>
        <a:ext cx="1313808" cy="1422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775B-AAAB-4BFE-8EF0-93B48C3312F6}" type="datetimeFigureOut">
              <a:rPr lang="en-IE" smtClean="0"/>
              <a:t>22/05/2022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BE6D7-327A-447C-AB50-411F581AD8E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96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7699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633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323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54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77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2857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3651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marR="0" lvl="0" indent="-28575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407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0242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500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5287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252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6565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0338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9197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442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4498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fontAlgn="base"/>
            <a:endParaRPr lang="en-I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416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259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193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15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382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97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800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80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997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BE6D7-327A-447C-AB50-411F581AD8E1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12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B55D-45BF-4F78-8256-CCDF2A8D4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4B39F-77CB-4836-9521-C9A7A1D15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855-5C27-40E3-BD37-49B9AA7E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99651-D25A-4FB1-8D05-5331B069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54C8-F5F0-4791-A7B3-E79A5942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F042-25E1-4820-8501-5D437C18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1CCFF-CFE3-425C-8FC3-245EB3A70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9BD7-D84C-4B65-83B6-D335B79F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585F4-5D3E-42DF-84D8-EC833E2D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0BF7-BD22-4309-9959-0CCBC0F4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E9E76-C684-437A-A329-9A4AF410E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0707B-CF97-4605-AEFF-8838636FE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AE417-A453-45A2-87EE-CAC6BB0F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E494-8EF8-4586-8D95-08F8ED64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97CB3-B34F-4AF1-99FA-508CFC87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9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0F0F-B68C-496C-9D6B-7296D8F5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AF5F-7EC8-4962-9197-6A6CA1FD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BAE27-0984-4442-8651-737EADD5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0DE9-1D9D-41B0-9B70-62CCEB53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74A9-B8EE-45A8-852F-8F8F980A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68BE-738A-4D3F-B6E2-4D684485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BBFDD-162A-47EB-A2F4-73D937C9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FF85-5780-4F16-81C6-371459AC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3599-E9B9-4D7A-B439-AA672BE8F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14CF3-D2D9-446D-B883-F1713EB2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5FBD-F5DE-4579-8DC4-3608DE2D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F9633-4C2A-485E-A23C-305F3AAD5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A512C-0616-4C5F-8883-107AD525A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0C737-A189-46AE-93CE-FA0FCBCE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D45BB-3B8C-4E3E-B9B2-CFE6B5B0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53F31-7150-4946-823B-6DD9D5E5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6756-91B9-4C2F-B182-FBA9E254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05C54-9D12-4E73-9915-578542BB1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40B4-A6F3-48F6-89E1-9CEE8D7B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EF118-0F1F-4A49-A40B-B2B3D789D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35911-C286-41AD-863F-3BAC543AD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0EC47-A2E0-412B-A255-1D3D5EE6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C2F48-2A64-425E-9C16-7842E12E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7CEC4-6AD3-4F34-91CC-7F101306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8668-2116-4C1B-A6CE-B82C3EAD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9B3B4-1E05-4837-AE40-F12B3BF4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8EE4B-5719-4C24-895A-E13B7945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5753E-13E0-4820-AE6D-D118AF2B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9126F-CFFC-48C6-8C92-B831C62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4CFC6-A5D9-49E4-88AA-C752C6EA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79BD2-0133-4E86-8DEF-335FB02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3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B30C9-BF81-4DF8-9CD0-A4EBE078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878AD-87F6-4CD4-92D7-D2F811EE7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51454-DC99-44B3-AF81-C181D70F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19006-0646-406F-AE8B-E195ADC7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1BCC7-700D-431F-AE95-638818DE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C1884-75CC-4659-84C9-C1DF34F9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8F83-E01C-43DC-B671-83948271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97725-DE5F-49B1-A878-A864A93C2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AABC2-0A93-495D-BFFD-82F59E9A4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9F969-7DC4-4DE3-BD66-EAFD4D07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62DFE-3518-48FF-AA47-1E211CDF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69694-B106-49CB-BDB8-3A92ED7E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6267D-F13D-47B7-BE59-223D4CF5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F7FDB-B83E-4873-B4F5-0DE412B6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AF16-6D13-4ECA-9974-2575ACC62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1AE51-9EBD-4FF8-AD24-000E91F432FF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0D94-0684-40DF-B7D8-09E96D5CC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13C2-32D5-43F1-BA13-9FC9E0EAF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EC59-665E-414B-805F-634613939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2.svg"/><Relationship Id="rId12" Type="http://schemas.openxmlformats.org/officeDocument/2006/relationships/image" Target="../media/image57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svg"/><Relationship Id="rId14" Type="http://schemas.openxmlformats.org/officeDocument/2006/relationships/image" Target="../media/image5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image" Target="../media/image1.png"/><Relationship Id="rId7" Type="http://schemas.openxmlformats.org/officeDocument/2006/relationships/image" Target="../media/image73.sv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71.svg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A8FD4-5994-408A-B0F6-1EF9B1D9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387" y="5490971"/>
            <a:ext cx="8157683" cy="1159200"/>
          </a:xfrm>
        </p:spPr>
        <p:txBody>
          <a:bodyPr anchor="ctr">
            <a:noAutofit/>
          </a:bodyPr>
          <a:lstStyle/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Connected Health, Patient Co-Design and Paediatric Cancer: Using Acceptance and Commitment Therapy to Support Parental Psychological Flexibility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6DB8-08A8-4383-87D1-7AE7B8B7B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Emma Delemere &amp; Rebecca Maguire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1025C-46C6-4837-BCA1-8C9978ED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26" y="390832"/>
            <a:ext cx="8330166" cy="43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What is Connected Health?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 </a:t>
            </a:r>
            <a:endParaRPr lang="en-US" sz="2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759AEBC-1597-6F35-0A50-27ADA3AF87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1" t="13106" r="1" b="1667"/>
          <a:stretch/>
        </p:blipFill>
        <p:spPr>
          <a:xfrm>
            <a:off x="2517618" y="1391105"/>
            <a:ext cx="6275387" cy="4834915"/>
          </a:xfrm>
          <a:prstGeom prst="rect">
            <a:avLst/>
          </a:prstGeom>
          <a:effectLst/>
        </p:spPr>
      </p:pic>
      <p:pic>
        <p:nvPicPr>
          <p:cNvPr id="13314" name="Picture 2" descr="Are Cloud-Based EHRs the Solution to Interoperability?">
            <a:extLst>
              <a:ext uri="{FF2B5EF4-FFF2-40B4-BE49-F238E27FC236}">
                <a16:creationId xmlns:a16="http://schemas.microsoft.com/office/drawing/2014/main" id="{55A018F5-24D1-739F-0C17-6412D7061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18" y="1343541"/>
            <a:ext cx="3995639" cy="23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est Fitbit for Kids 2022: Fitbits for Children Explained">
            <a:extLst>
              <a:ext uri="{FF2B5EF4-FFF2-40B4-BE49-F238E27FC236}">
                <a16:creationId xmlns:a16="http://schemas.microsoft.com/office/drawing/2014/main" id="{D2C16B5B-FED0-8845-5B63-EEBACC30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01" y="3678575"/>
            <a:ext cx="3988856" cy="244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elehealth 101: Get Plugged in to Your Child's Health - HealthyChildren.org">
            <a:extLst>
              <a:ext uri="{FF2B5EF4-FFF2-40B4-BE49-F238E27FC236}">
                <a16:creationId xmlns:a16="http://schemas.microsoft.com/office/drawing/2014/main" id="{4F3394FD-F25A-B38C-FAD0-F35AD7970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6"/>
          <a:stretch/>
        </p:blipFill>
        <p:spPr bwMode="auto">
          <a:xfrm>
            <a:off x="1194516" y="3689455"/>
            <a:ext cx="4176283" cy="24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The HOPE PROJECT: Video Games as a New Tool to Help Kids Fight Cancer -  CONQUER: the patient voice">
            <a:extLst>
              <a:ext uri="{FF2B5EF4-FFF2-40B4-BE49-F238E27FC236}">
                <a16:creationId xmlns:a16="http://schemas.microsoft.com/office/drawing/2014/main" id="{8286C3AD-0083-85FC-3787-96DF4ABE4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16" y="1388481"/>
            <a:ext cx="4169503" cy="233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A59369-C4F7-0238-D446-6DF9A2E58DFA}"/>
              </a:ext>
            </a:extLst>
          </p:cNvPr>
          <p:cNvCxnSpPr/>
          <p:nvPr/>
        </p:nvCxnSpPr>
        <p:spPr>
          <a:xfrm flipH="1" flipV="1">
            <a:off x="2395728" y="2487168"/>
            <a:ext cx="36576" cy="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2F6D52-F0FB-023C-F6AA-6023E9043882}"/>
              </a:ext>
            </a:extLst>
          </p:cNvPr>
          <p:cNvSpPr/>
          <p:nvPr/>
        </p:nvSpPr>
        <p:spPr>
          <a:xfrm>
            <a:off x="323088" y="1873592"/>
            <a:ext cx="1852664" cy="139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What do we know?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1F2CF-3887-2491-3B9F-D786B5C5C823}"/>
              </a:ext>
            </a:extLst>
          </p:cNvPr>
          <p:cNvSpPr/>
          <p:nvPr/>
        </p:nvSpPr>
        <p:spPr>
          <a:xfrm>
            <a:off x="2828395" y="1881809"/>
            <a:ext cx="1852664" cy="139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What Barriers and Facilitators impact CH use?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6C62F-997A-DB6D-4BF8-4CCA60075500}"/>
              </a:ext>
            </a:extLst>
          </p:cNvPr>
          <p:cNvSpPr/>
          <p:nvPr/>
        </p:nvSpPr>
        <p:spPr>
          <a:xfrm>
            <a:off x="5303626" y="1881809"/>
            <a:ext cx="1852664" cy="139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What are the needs and challenges experienced by families?</a:t>
            </a:r>
            <a:r>
              <a:rPr lang="en-I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4273B-B56B-9F4B-E7A2-62CB98D4C772}"/>
              </a:ext>
            </a:extLst>
          </p:cNvPr>
          <p:cNvSpPr/>
          <p:nvPr/>
        </p:nvSpPr>
        <p:spPr>
          <a:xfrm>
            <a:off x="7664570" y="1865376"/>
            <a:ext cx="1852664" cy="1396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type of supports do families want?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1F80B-20CE-400C-4307-037DAFB5A5E3}"/>
              </a:ext>
            </a:extLst>
          </p:cNvPr>
          <p:cNvSpPr/>
          <p:nvPr/>
        </p:nvSpPr>
        <p:spPr>
          <a:xfrm>
            <a:off x="10034536" y="1865376"/>
            <a:ext cx="1852664" cy="13967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 Intervention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C393FA-921E-B334-1B8E-DB48A3F4E0FC}"/>
              </a:ext>
            </a:extLst>
          </p:cNvPr>
          <p:cNvCxnSpPr>
            <a:cxnSpLocks/>
          </p:cNvCxnSpPr>
          <p:nvPr/>
        </p:nvCxnSpPr>
        <p:spPr>
          <a:xfrm>
            <a:off x="2300566" y="2637713"/>
            <a:ext cx="424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C1F456-4C96-9C89-BFE3-0253F9136071}"/>
              </a:ext>
            </a:extLst>
          </p:cNvPr>
          <p:cNvCxnSpPr>
            <a:cxnSpLocks/>
          </p:cNvCxnSpPr>
          <p:nvPr/>
        </p:nvCxnSpPr>
        <p:spPr>
          <a:xfrm>
            <a:off x="9527760" y="2580198"/>
            <a:ext cx="424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9505E1-2C0C-6BE4-027A-7DDB1A3B857C}"/>
              </a:ext>
            </a:extLst>
          </p:cNvPr>
          <p:cNvCxnSpPr>
            <a:cxnSpLocks/>
          </p:cNvCxnSpPr>
          <p:nvPr/>
        </p:nvCxnSpPr>
        <p:spPr>
          <a:xfrm>
            <a:off x="7240502" y="2582937"/>
            <a:ext cx="424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C6A7AE-23EC-1796-04E5-74B4983945C5}"/>
              </a:ext>
            </a:extLst>
          </p:cNvPr>
          <p:cNvCxnSpPr>
            <a:cxnSpLocks/>
          </p:cNvCxnSpPr>
          <p:nvPr/>
        </p:nvCxnSpPr>
        <p:spPr>
          <a:xfrm>
            <a:off x="4775796" y="2613064"/>
            <a:ext cx="42406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D45FAE-FCCC-7100-41B1-7BCFC138B7A2}"/>
              </a:ext>
            </a:extLst>
          </p:cNvPr>
          <p:cNvCxnSpPr>
            <a:cxnSpLocks/>
          </p:cNvCxnSpPr>
          <p:nvPr/>
        </p:nvCxnSpPr>
        <p:spPr>
          <a:xfrm flipV="1">
            <a:off x="8551801" y="3505907"/>
            <a:ext cx="0" cy="2185549"/>
          </a:xfrm>
          <a:prstGeom prst="straightConnector1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AB29F1-0942-0A34-4C84-8765F2DCB439}"/>
              </a:ext>
            </a:extLst>
          </p:cNvPr>
          <p:cNvCxnSpPr>
            <a:cxnSpLocks/>
            <a:stCxn id="21" idx="2"/>
          </p:cNvCxnSpPr>
          <p:nvPr/>
        </p:nvCxnSpPr>
        <p:spPr>
          <a:xfrm flipV="1">
            <a:off x="1329120" y="3410049"/>
            <a:ext cx="0" cy="2185549"/>
          </a:xfrm>
          <a:prstGeom prst="straightConnector1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531561B-5BBB-1AE9-FF7E-C3FC0C1D064E}"/>
              </a:ext>
            </a:extLst>
          </p:cNvPr>
          <p:cNvSpPr/>
          <p:nvPr/>
        </p:nvSpPr>
        <p:spPr>
          <a:xfrm>
            <a:off x="357673" y="4396022"/>
            <a:ext cx="1942893" cy="52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Systematic Review</a:t>
            </a:r>
            <a:endParaRPr lang="en-I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6C0D3B-01B0-2DCD-E8C2-60CA9B197A40}"/>
              </a:ext>
            </a:extLst>
          </p:cNvPr>
          <p:cNvSpPr/>
          <p:nvPr/>
        </p:nvSpPr>
        <p:spPr>
          <a:xfrm>
            <a:off x="357673" y="5069754"/>
            <a:ext cx="1942893" cy="52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Content Analysis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0D727F-75E8-311D-B314-B9FC6BE81F73}"/>
              </a:ext>
            </a:extLst>
          </p:cNvPr>
          <p:cNvCxnSpPr>
            <a:cxnSpLocks/>
          </p:cNvCxnSpPr>
          <p:nvPr/>
        </p:nvCxnSpPr>
        <p:spPr>
          <a:xfrm flipV="1">
            <a:off x="6229958" y="3508649"/>
            <a:ext cx="0" cy="2185549"/>
          </a:xfrm>
          <a:prstGeom prst="straightConnector1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D86494-79CD-FAD7-00E6-BDD6C50B0AA7}"/>
              </a:ext>
            </a:extLst>
          </p:cNvPr>
          <p:cNvCxnSpPr>
            <a:cxnSpLocks/>
          </p:cNvCxnSpPr>
          <p:nvPr/>
        </p:nvCxnSpPr>
        <p:spPr>
          <a:xfrm flipV="1">
            <a:off x="3772020" y="3508649"/>
            <a:ext cx="0" cy="2185549"/>
          </a:xfrm>
          <a:prstGeom prst="straightConnector1">
            <a:avLst/>
          </a:prstGeom>
          <a:ln w="7620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8ACD3-126B-3070-0C52-719D8D32DDE9}"/>
              </a:ext>
            </a:extLst>
          </p:cNvPr>
          <p:cNvSpPr/>
          <p:nvPr/>
        </p:nvSpPr>
        <p:spPr>
          <a:xfrm>
            <a:off x="2832151" y="4428894"/>
            <a:ext cx="1942893" cy="5176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Digital Divide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59B000-02A8-79EF-9BAE-B17C7DFA5A30}"/>
              </a:ext>
            </a:extLst>
          </p:cNvPr>
          <p:cNvSpPr/>
          <p:nvPr/>
        </p:nvSpPr>
        <p:spPr>
          <a:xfrm>
            <a:off x="5320166" y="4396022"/>
            <a:ext cx="1852664" cy="5258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1"/>
                </a:solidFill>
              </a:rPr>
              <a:t>Unmet needs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FCFDC-67C4-ED6E-F570-797814B0800A}"/>
              </a:ext>
            </a:extLst>
          </p:cNvPr>
          <p:cNvSpPr/>
          <p:nvPr/>
        </p:nvSpPr>
        <p:spPr>
          <a:xfrm>
            <a:off x="7684873" y="4396022"/>
            <a:ext cx="1942893" cy="7066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1"/>
                </a:solidFill>
              </a:rPr>
              <a:t>Stakeholder input into development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B589B1-24B1-2D30-B643-52712C765937}"/>
              </a:ext>
            </a:extLst>
          </p:cNvPr>
          <p:cNvSpPr/>
          <p:nvPr/>
        </p:nvSpPr>
        <p:spPr>
          <a:xfrm>
            <a:off x="2877270" y="5135499"/>
            <a:ext cx="1935372" cy="1265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Prerequisite Skills- 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Technology skills, access </a:t>
            </a:r>
            <a:r>
              <a:rPr lang="en-US" sz="1800" dirty="0">
                <a:solidFill>
                  <a:schemeClr val="accent1"/>
                </a:solidFill>
              </a:rPr>
              <a:t>and eHealth literacy</a:t>
            </a:r>
            <a:r>
              <a:rPr lang="en-IE" dirty="0"/>
              <a:t> 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F2327F-F531-62CB-3AD2-C0B22311CFB8}"/>
              </a:ext>
            </a:extLst>
          </p:cNvPr>
          <p:cNvSpPr/>
          <p:nvPr/>
        </p:nvSpPr>
        <p:spPr>
          <a:xfrm>
            <a:off x="5372800" y="5206698"/>
            <a:ext cx="1822589" cy="6792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1"/>
                </a:solidFill>
              </a:rPr>
              <a:t>Barriers to service access</a:t>
            </a:r>
            <a:r>
              <a:rPr lang="en-IE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7CADCE-4391-8377-E138-8F004AC8DCE2}"/>
              </a:ext>
            </a:extLst>
          </p:cNvPr>
          <p:cNvSpPr/>
          <p:nvPr/>
        </p:nvSpPr>
        <p:spPr>
          <a:xfrm>
            <a:off x="7684873" y="5308026"/>
            <a:ext cx="1942893" cy="5751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accent1"/>
                </a:solidFill>
              </a:rPr>
              <a:t>PPI</a:t>
            </a:r>
            <a:endParaRPr lang="en-IE" dirty="0"/>
          </a:p>
        </p:txBody>
      </p:sp>
      <p:sp>
        <p:nvSpPr>
          <p:cNvPr id="33" name="Title 6">
            <a:extLst>
              <a:ext uri="{FF2B5EF4-FFF2-40B4-BE49-F238E27FC236}">
                <a16:creationId xmlns:a16="http://schemas.microsoft.com/office/drawing/2014/main" id="{1E4F2B2D-37CB-B1B3-64DE-5A8B690604B8}"/>
              </a:ext>
            </a:extLst>
          </p:cNvPr>
          <p:cNvSpPr txBox="1">
            <a:spLocks/>
          </p:cNvSpPr>
          <p:nvPr/>
        </p:nvSpPr>
        <p:spPr>
          <a:xfrm>
            <a:off x="323088" y="219458"/>
            <a:ext cx="8209943" cy="880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Broader Research Project</a:t>
            </a:r>
          </a:p>
        </p:txBody>
      </p:sp>
      <p:pic>
        <p:nvPicPr>
          <p:cNvPr id="36" name="Picture 35" descr="Text&#10;&#10;Description automatically generated with medium confidence">
            <a:extLst>
              <a:ext uri="{FF2B5EF4-FFF2-40B4-BE49-F238E27FC236}">
                <a16:creationId xmlns:a16="http://schemas.microsoft.com/office/drawing/2014/main" id="{162056DE-67FA-368E-EC74-983DC2058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5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Learnings arising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5FFA-5A85-EB06-4D2F-8EFEE7A12EB6}"/>
              </a:ext>
            </a:extLst>
          </p:cNvPr>
          <p:cNvSpPr txBox="1"/>
          <p:nvPr/>
        </p:nvSpPr>
        <p:spPr>
          <a:xfrm>
            <a:off x="1149715" y="1868484"/>
            <a:ext cx="93596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Significant travel and time burdens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Usability and acceptance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for accessible psychosocial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Particularly for parents/caregivers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Particularly around transition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Particularly to support self-efficacy</a:t>
            </a:r>
          </a:p>
          <a:p>
            <a:endParaRPr lang="en-US" sz="2000" dirty="0"/>
          </a:p>
          <a:p>
            <a:r>
              <a:rPr lang="en-US" sz="2000" b="1" dirty="0"/>
              <a:t>Aim</a:t>
            </a:r>
            <a:r>
              <a:rPr lang="en-US" sz="2000" dirty="0"/>
              <a:t>: Explore the impact of brief online self-directed Acceptance and Commitment Therapy on psychological flexibility, parenting experience and wellbeing for parents of children with cancer. </a:t>
            </a:r>
          </a:p>
        </p:txBody>
      </p:sp>
    </p:spTree>
    <p:extLst>
      <p:ext uri="{BB962C8B-B14F-4D97-AF65-F5344CB8AC3E}">
        <p14:creationId xmlns:p14="http://schemas.microsoft.com/office/powerpoint/2010/main" val="218439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ACT and Paediatric Cancer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7" y="1673525"/>
            <a:ext cx="4946284" cy="42700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IE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Focus on adjustment and coping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IE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Current Psychological </a:t>
            </a:r>
            <a:r>
              <a:rPr lang="en-IE" sz="2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Supports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IE" sz="21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ack long term effectiveness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Too limited a scope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IE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Over-focus on psychopathology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IE" sz="21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IE" sz="2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Psychological Flexibility </a:t>
            </a:r>
            <a:r>
              <a:rPr lang="en-IE" sz="2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 a Protective factor for family coping </a:t>
            </a:r>
            <a:r>
              <a:rPr lang="en-IE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(Van </a:t>
            </a:r>
            <a:r>
              <a:rPr lang="en-IE" sz="19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Schoors</a:t>
            </a:r>
            <a:r>
              <a:rPr lang="en-IE" sz="1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et al., 2019)</a:t>
            </a:r>
          </a:p>
          <a:p>
            <a:endParaRPr lang="en-US" sz="2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02" y="592046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DA636B-F329-55A9-5802-78C7367E39CB}"/>
              </a:ext>
            </a:extLst>
          </p:cNvPr>
          <p:cNvGrpSpPr/>
          <p:nvPr/>
        </p:nvGrpSpPr>
        <p:grpSpPr>
          <a:xfrm>
            <a:off x="6548878" y="1430416"/>
            <a:ext cx="5235482" cy="4290804"/>
            <a:chOff x="6433914" y="1017197"/>
            <a:chExt cx="5235482" cy="43323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CEDCBA-47A7-7619-061A-31FFD5FE36E6}"/>
                </a:ext>
              </a:extLst>
            </p:cNvPr>
            <p:cNvGrpSpPr/>
            <p:nvPr/>
          </p:nvGrpSpPr>
          <p:grpSpPr>
            <a:xfrm>
              <a:off x="6433914" y="1642392"/>
              <a:ext cx="4967753" cy="3707123"/>
              <a:chOff x="7043514" y="2434363"/>
              <a:chExt cx="4967753" cy="3707123"/>
            </a:xfrm>
          </p:grpSpPr>
          <p:pic>
            <p:nvPicPr>
              <p:cNvPr id="3" name="Graphic 2" descr="Greek Pillar outline">
                <a:extLst>
                  <a:ext uri="{FF2B5EF4-FFF2-40B4-BE49-F238E27FC236}">
                    <a16:creationId xmlns:a16="http://schemas.microsoft.com/office/drawing/2014/main" id="{519CCED5-1766-99DD-90A7-6CBC71427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43514" y="2434363"/>
                <a:ext cx="1649284" cy="2552111"/>
              </a:xfrm>
              <a:prstGeom prst="rect">
                <a:avLst/>
              </a:prstGeom>
            </p:spPr>
          </p:pic>
          <p:pic>
            <p:nvPicPr>
              <p:cNvPr id="15" name="Graphic 14" descr="Greek Pillar outline">
                <a:extLst>
                  <a:ext uri="{FF2B5EF4-FFF2-40B4-BE49-F238E27FC236}">
                    <a16:creationId xmlns:a16="http://schemas.microsoft.com/office/drawing/2014/main" id="{264534E3-05AF-89B7-D917-089B36544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728365" y="2446878"/>
                <a:ext cx="1649284" cy="2552111"/>
              </a:xfrm>
              <a:prstGeom prst="rect">
                <a:avLst/>
              </a:prstGeom>
            </p:spPr>
          </p:pic>
          <p:pic>
            <p:nvPicPr>
              <p:cNvPr id="16" name="Graphic 15" descr="Greek Pillar outline">
                <a:extLst>
                  <a:ext uri="{FF2B5EF4-FFF2-40B4-BE49-F238E27FC236}">
                    <a16:creationId xmlns:a16="http://schemas.microsoft.com/office/drawing/2014/main" id="{E64B4267-33DE-6B93-CFFD-E1105EA34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361983" y="2434363"/>
                <a:ext cx="1649284" cy="2552111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04752B-1134-35C4-69DD-A3EC722C679A}"/>
                  </a:ext>
                </a:extLst>
              </p:cNvPr>
              <p:cNvSpPr txBox="1"/>
              <p:nvPr/>
            </p:nvSpPr>
            <p:spPr>
              <a:xfrm>
                <a:off x="7094747" y="4675823"/>
                <a:ext cx="14113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800" dirty="0"/>
                  <a:t>Being </a:t>
                </a:r>
              </a:p>
              <a:p>
                <a:pPr algn="ctr"/>
                <a:r>
                  <a:rPr lang="en-IE" sz="2800" dirty="0"/>
                  <a:t>Present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757D87-9868-7522-B6A0-0733247D5365}"/>
                  </a:ext>
                </a:extLst>
              </p:cNvPr>
              <p:cNvSpPr txBox="1"/>
              <p:nvPr/>
            </p:nvSpPr>
            <p:spPr>
              <a:xfrm>
                <a:off x="8804230" y="4796616"/>
                <a:ext cx="14421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800" dirty="0"/>
                  <a:t>Opening </a:t>
                </a:r>
              </a:p>
              <a:p>
                <a:pPr algn="ctr"/>
                <a:r>
                  <a:rPr lang="en-IE" sz="2800" dirty="0"/>
                  <a:t>Up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DA3588-AD62-3947-B3CE-A986519E383C}"/>
                  </a:ext>
                </a:extLst>
              </p:cNvPr>
              <p:cNvSpPr txBox="1"/>
              <p:nvPr/>
            </p:nvSpPr>
            <p:spPr>
              <a:xfrm>
                <a:off x="10528883" y="4756491"/>
                <a:ext cx="138664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2800" dirty="0"/>
                  <a:t>Doing what matters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1FCF3-85F4-F837-91E7-C3A2514A9D30}"/>
                </a:ext>
              </a:extLst>
            </p:cNvPr>
            <p:cNvSpPr txBox="1"/>
            <p:nvPr/>
          </p:nvSpPr>
          <p:spPr>
            <a:xfrm>
              <a:off x="7165895" y="1216591"/>
              <a:ext cx="3761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 dirty="0"/>
                <a:t>Psychological Flexibility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B7257-CD40-FA62-CF3D-898B36D50901}"/>
                </a:ext>
              </a:extLst>
            </p:cNvPr>
            <p:cNvSpPr/>
            <p:nvPr/>
          </p:nvSpPr>
          <p:spPr>
            <a:xfrm>
              <a:off x="6433914" y="1017197"/>
              <a:ext cx="5235482" cy="4332318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51363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Why ACT?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Past Research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hildren with cancer 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upporting pain management (Cederberg et al., 2017)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educing anxiety and depression (Ander et al., 2017)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upporting recovery from brain tumours 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E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Malins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2021)</a:t>
            </a:r>
            <a:endParaRPr lang="en-I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indent="-228600">
              <a:buFont typeface="Arial" panose="020B0604020202020204" pitchFamily="34" charset="0"/>
              <a:buChar char="•"/>
            </a:pPr>
            <a:endParaRPr lang="en-I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Parents of children with medical conditions (Han et al., 2020; Parmar et al., 2019)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Limited analysis for parents of children with cancer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I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Breath (</a:t>
            </a:r>
            <a:r>
              <a:rPr lang="en-IE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Muscara</a:t>
            </a:r>
            <a:r>
              <a:rPr lang="en-I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 2020)</a:t>
            </a:r>
          </a:p>
          <a:p>
            <a:pPr lvl="3" indent="-2286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39.5% were parents of children with cancer </a:t>
            </a:r>
          </a:p>
          <a:p>
            <a:pPr lvl="3" indent="-2286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Positive effects on post-traumatic stress</a:t>
            </a:r>
            <a:endParaRPr lang="en-IE" sz="1400" dirty="0"/>
          </a:p>
          <a:p>
            <a:endParaRPr lang="en-US" sz="2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315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C006DD-B844-332A-9D50-5CB4F00B8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71" y="1380226"/>
            <a:ext cx="5457825" cy="4800600"/>
          </a:xfrm>
          <a:prstGeom prst="rect">
            <a:avLst/>
          </a:prstGeom>
        </p:spPr>
      </p:pic>
      <p:sp>
        <p:nvSpPr>
          <p:cNvPr id="15" name="Title 6">
            <a:extLst>
              <a:ext uri="{FF2B5EF4-FFF2-40B4-BE49-F238E27FC236}">
                <a16:creationId xmlns:a16="http://schemas.microsoft.com/office/drawing/2014/main" id="{7A02A371-B09D-6869-DC6F-F75F78404510}"/>
              </a:ext>
            </a:extLst>
          </p:cNvPr>
          <p:cNvSpPr txBox="1">
            <a:spLocks/>
          </p:cNvSpPr>
          <p:nvPr/>
        </p:nvSpPr>
        <p:spPr>
          <a:xfrm>
            <a:off x="1149715" y="499397"/>
            <a:ext cx="8209943" cy="880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ACT and Paediatric Cancer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5199057-F8A6-F416-5120-3CA108FE04E1}"/>
              </a:ext>
            </a:extLst>
          </p:cNvPr>
          <p:cNvSpPr txBox="1">
            <a:spLocks/>
          </p:cNvSpPr>
          <p:nvPr/>
        </p:nvSpPr>
        <p:spPr>
          <a:xfrm>
            <a:off x="1149717" y="1673525"/>
            <a:ext cx="4717102" cy="427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However</a:t>
            </a:r>
            <a:r>
              <a:rPr lang="en-US" sz="2000" b="1" dirty="0"/>
              <a:t> </a:t>
            </a:r>
          </a:p>
          <a:p>
            <a:r>
              <a:rPr lang="en-US" sz="2000" dirty="0"/>
              <a:t>Time as a valuable resource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Parental time pressure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u="sng" dirty="0"/>
              <a:t>Efficient</a:t>
            </a:r>
            <a:r>
              <a:rPr lang="en-US" sz="1800" dirty="0"/>
              <a:t> &amp; </a:t>
            </a:r>
            <a:r>
              <a:rPr lang="en-US" sz="1800" u="sng" dirty="0"/>
              <a:t>effective</a:t>
            </a:r>
            <a:r>
              <a:rPr lang="en-US" sz="1800" dirty="0"/>
              <a:t> supports key</a:t>
            </a:r>
          </a:p>
          <a:p>
            <a:pPr marL="228600" lvl="1"/>
            <a:endParaRPr lang="en-US" sz="1800" dirty="0"/>
          </a:p>
          <a:p>
            <a:r>
              <a:rPr lang="en-US" sz="2000" dirty="0"/>
              <a:t>What matters?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Limited analysis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Absence of mediational analysis of processes of change for online interventions</a:t>
            </a:r>
          </a:p>
          <a:p>
            <a:r>
              <a:rPr lang="en-US" sz="2000" dirty="0"/>
              <a:t>	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0E8C9EB0-E269-831C-9A47-8F8B65A8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AFBD5D-51D3-6CB6-C49D-20FC4CE84DE9}"/>
              </a:ext>
            </a:extLst>
          </p:cNvPr>
          <p:cNvSpPr/>
          <p:nvPr/>
        </p:nvSpPr>
        <p:spPr>
          <a:xfrm>
            <a:off x="6623051" y="4455478"/>
            <a:ext cx="1060859" cy="7289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EB1288-4EE6-2054-84E0-7A7EEA0F1553}"/>
              </a:ext>
            </a:extLst>
          </p:cNvPr>
          <p:cNvSpPr/>
          <p:nvPr/>
        </p:nvSpPr>
        <p:spPr>
          <a:xfrm>
            <a:off x="8191489" y="1472539"/>
            <a:ext cx="1405612" cy="7289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82E45F-2A8B-CCAC-47BE-5105BE4E7EB5}"/>
              </a:ext>
            </a:extLst>
          </p:cNvPr>
          <p:cNvSpPr/>
          <p:nvPr/>
        </p:nvSpPr>
        <p:spPr>
          <a:xfrm>
            <a:off x="8084179" y="5394719"/>
            <a:ext cx="1620232" cy="7498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5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82F6-ADCF-3AFF-E14C-267CE2CB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116" y="2449957"/>
            <a:ext cx="34777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Developing the Intervention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E93C69-54BB-B9F3-26FD-D687B4130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248534"/>
              </p:ext>
            </p:extLst>
          </p:nvPr>
        </p:nvGraphicFramePr>
        <p:xfrm>
          <a:off x="-377952" y="-420624"/>
          <a:ext cx="12947904" cy="727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37552FC8-1229-B756-B5BA-7792585ECADA}"/>
              </a:ext>
            </a:extLst>
          </p:cNvPr>
          <p:cNvSpPr/>
          <p:nvPr/>
        </p:nvSpPr>
        <p:spPr>
          <a:xfrm rot="1110708">
            <a:off x="3162396" y="5745262"/>
            <a:ext cx="749808" cy="53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ACDD761-CE3D-04BB-347E-E66398D2E799}"/>
              </a:ext>
            </a:extLst>
          </p:cNvPr>
          <p:cNvSpPr/>
          <p:nvPr/>
        </p:nvSpPr>
        <p:spPr>
          <a:xfrm>
            <a:off x="5966558" y="6115749"/>
            <a:ext cx="749808" cy="53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19823-0882-820A-5E26-3CED9EF8C4D8}"/>
              </a:ext>
            </a:extLst>
          </p:cNvPr>
          <p:cNvSpPr/>
          <p:nvPr/>
        </p:nvSpPr>
        <p:spPr>
          <a:xfrm>
            <a:off x="5164934" y="109728"/>
            <a:ext cx="1693066" cy="1517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PPI Feedback on 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F8458-A783-4812-9872-75CA304D81A1}"/>
              </a:ext>
            </a:extLst>
          </p:cNvPr>
          <p:cNvSpPr/>
          <p:nvPr/>
        </p:nvSpPr>
        <p:spPr>
          <a:xfrm>
            <a:off x="6876288" y="420307"/>
            <a:ext cx="438912" cy="107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90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8BF18FE-AE71-FE18-1C7D-6267877FC5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the Intervention:</a:t>
            </a:r>
          </a:p>
          <a:p>
            <a:r>
              <a:rPr lang="en-I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and Public Involvement (PPI)</a:t>
            </a:r>
            <a:endParaRPr lang="en-I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88862AD-E4B7-DD9E-DCE6-DC3057B4899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F7DDF-6CE5-F87A-A1CF-9D618B70A293}"/>
              </a:ext>
            </a:extLst>
          </p:cNvPr>
          <p:cNvSpPr/>
          <p:nvPr/>
        </p:nvSpPr>
        <p:spPr>
          <a:xfrm>
            <a:off x="940050" y="1769477"/>
            <a:ext cx="8330654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carried out ‘with’ or ‘by’ members of the public rather than ‘to’, ‘about’ or ‘for’ them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8B7CA-3AB6-D406-BBE2-F12A52990814}"/>
              </a:ext>
            </a:extLst>
          </p:cNvPr>
          <p:cNvSpPr txBox="1"/>
          <p:nvPr/>
        </p:nvSpPr>
        <p:spPr>
          <a:xfrm>
            <a:off x="1011729" y="3620176"/>
            <a:ext cx="2494822" cy="1569660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IE" sz="3200" dirty="0"/>
          </a:p>
          <a:p>
            <a:pPr algn="ctr"/>
            <a:r>
              <a:rPr lang="en-IE" sz="3200" dirty="0"/>
              <a:t>Participation</a:t>
            </a:r>
          </a:p>
          <a:p>
            <a:endParaRPr lang="en-IE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AEF21-F882-C645-DDFE-CB6933C47056}"/>
              </a:ext>
            </a:extLst>
          </p:cNvPr>
          <p:cNvSpPr txBox="1"/>
          <p:nvPr/>
        </p:nvSpPr>
        <p:spPr>
          <a:xfrm>
            <a:off x="8704219" y="3620176"/>
            <a:ext cx="2689890" cy="1569660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E" sz="3200" dirty="0"/>
          </a:p>
          <a:p>
            <a:pPr algn="ctr"/>
            <a:r>
              <a:rPr lang="en-IE" sz="3200" dirty="0"/>
              <a:t>Involvement</a:t>
            </a:r>
          </a:p>
          <a:p>
            <a:endParaRPr lang="en-IE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70B9DE-A016-0990-66C8-5D1E9908F501}"/>
              </a:ext>
            </a:extLst>
          </p:cNvPr>
          <p:cNvSpPr txBox="1"/>
          <p:nvPr/>
        </p:nvSpPr>
        <p:spPr>
          <a:xfrm>
            <a:off x="4870771" y="3638152"/>
            <a:ext cx="2539790" cy="156966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27657231">
                  <a:custGeom>
                    <a:avLst/>
                    <a:gdLst>
                      <a:gd name="connsiteX0" fmla="*/ 0 w 2539790"/>
                      <a:gd name="connsiteY0" fmla="*/ 0 h 1569660"/>
                      <a:gd name="connsiteX1" fmla="*/ 634948 w 2539790"/>
                      <a:gd name="connsiteY1" fmla="*/ 0 h 1569660"/>
                      <a:gd name="connsiteX2" fmla="*/ 1244497 w 2539790"/>
                      <a:gd name="connsiteY2" fmla="*/ 0 h 1569660"/>
                      <a:gd name="connsiteX3" fmla="*/ 1828649 w 2539790"/>
                      <a:gd name="connsiteY3" fmla="*/ 0 h 1569660"/>
                      <a:gd name="connsiteX4" fmla="*/ 2539790 w 2539790"/>
                      <a:gd name="connsiteY4" fmla="*/ 0 h 1569660"/>
                      <a:gd name="connsiteX5" fmla="*/ 2539790 w 2539790"/>
                      <a:gd name="connsiteY5" fmla="*/ 538917 h 1569660"/>
                      <a:gd name="connsiteX6" fmla="*/ 2539790 w 2539790"/>
                      <a:gd name="connsiteY6" fmla="*/ 1015047 h 1569660"/>
                      <a:gd name="connsiteX7" fmla="*/ 2539790 w 2539790"/>
                      <a:gd name="connsiteY7" fmla="*/ 1569660 h 1569660"/>
                      <a:gd name="connsiteX8" fmla="*/ 1879445 w 2539790"/>
                      <a:gd name="connsiteY8" fmla="*/ 1569660 h 1569660"/>
                      <a:gd name="connsiteX9" fmla="*/ 1269895 w 2539790"/>
                      <a:gd name="connsiteY9" fmla="*/ 1569660 h 1569660"/>
                      <a:gd name="connsiteX10" fmla="*/ 609550 w 2539790"/>
                      <a:gd name="connsiteY10" fmla="*/ 1569660 h 1569660"/>
                      <a:gd name="connsiteX11" fmla="*/ 0 w 2539790"/>
                      <a:gd name="connsiteY11" fmla="*/ 1569660 h 1569660"/>
                      <a:gd name="connsiteX12" fmla="*/ 0 w 2539790"/>
                      <a:gd name="connsiteY12" fmla="*/ 1077833 h 1569660"/>
                      <a:gd name="connsiteX13" fmla="*/ 0 w 2539790"/>
                      <a:gd name="connsiteY13" fmla="*/ 570310 h 1569660"/>
                      <a:gd name="connsiteX14" fmla="*/ 0 w 2539790"/>
                      <a:gd name="connsiteY14" fmla="*/ 0 h 156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39790" h="1569660" fill="none" extrusionOk="0">
                        <a:moveTo>
                          <a:pt x="0" y="0"/>
                        </a:moveTo>
                        <a:cubicBezTo>
                          <a:pt x="247353" y="880"/>
                          <a:pt x="344494" y="-10471"/>
                          <a:pt x="634948" y="0"/>
                        </a:cubicBezTo>
                        <a:cubicBezTo>
                          <a:pt x="925402" y="10471"/>
                          <a:pt x="1092386" y="-23023"/>
                          <a:pt x="1244497" y="0"/>
                        </a:cubicBezTo>
                        <a:cubicBezTo>
                          <a:pt x="1396608" y="23023"/>
                          <a:pt x="1694000" y="917"/>
                          <a:pt x="1828649" y="0"/>
                        </a:cubicBezTo>
                        <a:cubicBezTo>
                          <a:pt x="1963298" y="-917"/>
                          <a:pt x="2188679" y="24640"/>
                          <a:pt x="2539790" y="0"/>
                        </a:cubicBezTo>
                        <a:cubicBezTo>
                          <a:pt x="2528156" y="257272"/>
                          <a:pt x="2522641" y="284839"/>
                          <a:pt x="2539790" y="538917"/>
                        </a:cubicBezTo>
                        <a:cubicBezTo>
                          <a:pt x="2556939" y="792995"/>
                          <a:pt x="2560037" y="831190"/>
                          <a:pt x="2539790" y="1015047"/>
                        </a:cubicBezTo>
                        <a:cubicBezTo>
                          <a:pt x="2519544" y="1198904"/>
                          <a:pt x="2560664" y="1293102"/>
                          <a:pt x="2539790" y="1569660"/>
                        </a:cubicBezTo>
                        <a:cubicBezTo>
                          <a:pt x="2221463" y="1572027"/>
                          <a:pt x="2186560" y="1557229"/>
                          <a:pt x="1879445" y="1569660"/>
                        </a:cubicBezTo>
                        <a:cubicBezTo>
                          <a:pt x="1572330" y="1582091"/>
                          <a:pt x="1518349" y="1539492"/>
                          <a:pt x="1269895" y="1569660"/>
                        </a:cubicBezTo>
                        <a:cubicBezTo>
                          <a:pt x="1021441" y="1599829"/>
                          <a:pt x="759762" y="1596527"/>
                          <a:pt x="609550" y="1569660"/>
                        </a:cubicBezTo>
                        <a:cubicBezTo>
                          <a:pt x="459338" y="1542793"/>
                          <a:pt x="232584" y="1549906"/>
                          <a:pt x="0" y="1569660"/>
                        </a:cubicBezTo>
                        <a:cubicBezTo>
                          <a:pt x="-4350" y="1414745"/>
                          <a:pt x="-132" y="1261738"/>
                          <a:pt x="0" y="1077833"/>
                        </a:cubicBezTo>
                        <a:cubicBezTo>
                          <a:pt x="132" y="893928"/>
                          <a:pt x="-13361" y="772165"/>
                          <a:pt x="0" y="570310"/>
                        </a:cubicBezTo>
                        <a:cubicBezTo>
                          <a:pt x="13361" y="368455"/>
                          <a:pt x="-12258" y="168349"/>
                          <a:pt x="0" y="0"/>
                        </a:cubicBezTo>
                        <a:close/>
                      </a:path>
                      <a:path w="2539790" h="1569660" stroke="0" extrusionOk="0">
                        <a:moveTo>
                          <a:pt x="0" y="0"/>
                        </a:moveTo>
                        <a:cubicBezTo>
                          <a:pt x="194693" y="-20675"/>
                          <a:pt x="292194" y="-16414"/>
                          <a:pt x="584152" y="0"/>
                        </a:cubicBezTo>
                        <a:cubicBezTo>
                          <a:pt x="876110" y="16414"/>
                          <a:pt x="1068447" y="24516"/>
                          <a:pt x="1219099" y="0"/>
                        </a:cubicBezTo>
                        <a:cubicBezTo>
                          <a:pt x="1369751" y="-24516"/>
                          <a:pt x="1582571" y="-5753"/>
                          <a:pt x="1777853" y="0"/>
                        </a:cubicBezTo>
                        <a:cubicBezTo>
                          <a:pt x="1973135" y="5753"/>
                          <a:pt x="2159062" y="-5734"/>
                          <a:pt x="2539790" y="0"/>
                        </a:cubicBezTo>
                        <a:cubicBezTo>
                          <a:pt x="2525328" y="156851"/>
                          <a:pt x="2529593" y="333943"/>
                          <a:pt x="2539790" y="476130"/>
                        </a:cubicBezTo>
                        <a:cubicBezTo>
                          <a:pt x="2549988" y="618317"/>
                          <a:pt x="2530657" y="804640"/>
                          <a:pt x="2539790" y="952260"/>
                        </a:cubicBezTo>
                        <a:cubicBezTo>
                          <a:pt x="2548924" y="1099880"/>
                          <a:pt x="2557502" y="1327350"/>
                          <a:pt x="2539790" y="1569660"/>
                        </a:cubicBezTo>
                        <a:cubicBezTo>
                          <a:pt x="2326897" y="1538237"/>
                          <a:pt x="2184117" y="1581455"/>
                          <a:pt x="1879445" y="1569660"/>
                        </a:cubicBezTo>
                        <a:cubicBezTo>
                          <a:pt x="1574773" y="1557865"/>
                          <a:pt x="1463883" y="1549927"/>
                          <a:pt x="1219099" y="1569660"/>
                        </a:cubicBezTo>
                        <a:cubicBezTo>
                          <a:pt x="974315" y="1589393"/>
                          <a:pt x="889928" y="1600690"/>
                          <a:pt x="584152" y="1569660"/>
                        </a:cubicBezTo>
                        <a:cubicBezTo>
                          <a:pt x="278376" y="1538630"/>
                          <a:pt x="212912" y="1592658"/>
                          <a:pt x="0" y="1569660"/>
                        </a:cubicBezTo>
                        <a:cubicBezTo>
                          <a:pt x="-23967" y="1308540"/>
                          <a:pt x="-16661" y="1284290"/>
                          <a:pt x="0" y="1030743"/>
                        </a:cubicBezTo>
                        <a:cubicBezTo>
                          <a:pt x="16661" y="777196"/>
                          <a:pt x="18300" y="640016"/>
                          <a:pt x="0" y="491827"/>
                        </a:cubicBezTo>
                        <a:cubicBezTo>
                          <a:pt x="-18300" y="343638"/>
                          <a:pt x="-23339" y="1421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IE" sz="3200" dirty="0"/>
          </a:p>
          <a:p>
            <a:pPr algn="ctr"/>
            <a:r>
              <a:rPr lang="en-IE" sz="3200" dirty="0"/>
              <a:t>Engagement</a:t>
            </a:r>
          </a:p>
          <a:p>
            <a:endParaRPr lang="en-IE" sz="3200" dirty="0"/>
          </a:p>
        </p:txBody>
      </p:sp>
      <p:pic>
        <p:nvPicPr>
          <p:cNvPr id="9" name="Graphic 8" descr="Group of people with solid fill">
            <a:extLst>
              <a:ext uri="{FF2B5EF4-FFF2-40B4-BE49-F238E27FC236}">
                <a16:creationId xmlns:a16="http://schemas.microsoft.com/office/drawing/2014/main" id="{61DD2AB5-7A10-5872-A2FE-6BF5695E3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1912" y="1819503"/>
            <a:ext cx="1634455" cy="1634455"/>
          </a:xfrm>
          <a:prstGeom prst="rect">
            <a:avLst/>
          </a:prstGeom>
        </p:spPr>
      </p:pic>
      <p:pic>
        <p:nvPicPr>
          <p:cNvPr id="22" name="Graphic 21" descr="Megaphone1 with solid fill">
            <a:extLst>
              <a:ext uri="{FF2B5EF4-FFF2-40B4-BE49-F238E27FC236}">
                <a16:creationId xmlns:a16="http://schemas.microsoft.com/office/drawing/2014/main" id="{B04040B0-6059-8678-905D-750AF926C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7118" y="1651478"/>
            <a:ext cx="1971771" cy="1971771"/>
          </a:xfrm>
          <a:prstGeom prst="rect">
            <a:avLst/>
          </a:prstGeom>
        </p:spPr>
      </p:pic>
      <p:pic>
        <p:nvPicPr>
          <p:cNvPr id="24" name="Graphic 23" descr="Handshake with solid fill">
            <a:extLst>
              <a:ext uri="{FF2B5EF4-FFF2-40B4-BE49-F238E27FC236}">
                <a16:creationId xmlns:a16="http://schemas.microsoft.com/office/drawing/2014/main" id="{6868DCA8-48FD-669F-F946-7C6144434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8905" y="1498077"/>
            <a:ext cx="2226838" cy="22268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984291-D99A-1699-8203-57FB8BD3D962}"/>
              </a:ext>
            </a:extLst>
          </p:cNvPr>
          <p:cNvSpPr/>
          <p:nvPr/>
        </p:nvSpPr>
        <p:spPr>
          <a:xfrm>
            <a:off x="2950738" y="5446909"/>
            <a:ext cx="5569607" cy="828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‘with’ or ‘by’ NOT ‘to’, ‘about’ or ‘for’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20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Why include PPI?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3305603"/>
            <a:ext cx="5672939" cy="26379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image representing a tree of people with knowledge to share">
            <a:extLst>
              <a:ext uri="{FF2B5EF4-FFF2-40B4-BE49-F238E27FC236}">
                <a16:creationId xmlns:a16="http://schemas.microsoft.com/office/drawing/2014/main" id="{B16224B1-044D-2CBA-0A26-41EA4B43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35" y="9931"/>
            <a:ext cx="2369394" cy="24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320993-8F0E-6942-7833-16C2DC723194}"/>
              </a:ext>
            </a:extLst>
          </p:cNvPr>
          <p:cNvGrpSpPr/>
          <p:nvPr/>
        </p:nvGrpSpPr>
        <p:grpSpPr>
          <a:xfrm>
            <a:off x="598780" y="1916503"/>
            <a:ext cx="1622693" cy="2417697"/>
            <a:chOff x="6095999" y="325448"/>
            <a:chExt cx="1228725" cy="2028163"/>
          </a:xfrm>
        </p:grpSpPr>
        <p:pic>
          <p:nvPicPr>
            <p:cNvPr id="10242" name="Picture 2" descr="Image result for needs icon">
              <a:extLst>
                <a:ext uri="{FF2B5EF4-FFF2-40B4-BE49-F238E27FC236}">
                  <a16:creationId xmlns:a16="http://schemas.microsoft.com/office/drawing/2014/main" id="{0741B898-DC80-CB85-866D-E543C0422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325448"/>
              <a:ext cx="1228725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E71263-C7F8-9227-D1BE-42E1485C007F}"/>
                </a:ext>
              </a:extLst>
            </p:cNvPr>
            <p:cNvSpPr txBox="1"/>
            <p:nvPr/>
          </p:nvSpPr>
          <p:spPr>
            <a:xfrm>
              <a:off x="6248714" y="1707280"/>
              <a:ext cx="923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Reflect Needs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EB76D5-D1F3-F951-1EF0-7347C1EDA4C0}"/>
              </a:ext>
            </a:extLst>
          </p:cNvPr>
          <p:cNvGrpSpPr/>
          <p:nvPr/>
        </p:nvGrpSpPr>
        <p:grpSpPr>
          <a:xfrm>
            <a:off x="2372181" y="1697236"/>
            <a:ext cx="2588318" cy="2340357"/>
            <a:chOff x="10153649" y="2770505"/>
            <a:chExt cx="1245998" cy="1259084"/>
          </a:xfrm>
        </p:grpSpPr>
        <p:pic>
          <p:nvPicPr>
            <p:cNvPr id="8" name="Graphic 7" descr="Map with pin with solid fill">
              <a:extLst>
                <a:ext uri="{FF2B5EF4-FFF2-40B4-BE49-F238E27FC236}">
                  <a16:creationId xmlns:a16="http://schemas.microsoft.com/office/drawing/2014/main" id="{0745CC06-6E7D-5DCB-DA84-F6012C00E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379260" y="2770505"/>
              <a:ext cx="854167" cy="91627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35DDC2-3351-3492-1F0A-F279E1162890}"/>
                </a:ext>
              </a:extLst>
            </p:cNvPr>
            <p:cNvSpPr txBox="1"/>
            <p:nvPr/>
          </p:nvSpPr>
          <p:spPr>
            <a:xfrm>
              <a:off x="10153649" y="3660257"/>
              <a:ext cx="1245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Accessible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BE1146-6D7F-452B-D8D3-D42F0AE31661}"/>
              </a:ext>
            </a:extLst>
          </p:cNvPr>
          <p:cNvGrpSpPr/>
          <p:nvPr/>
        </p:nvGrpSpPr>
        <p:grpSpPr>
          <a:xfrm>
            <a:off x="5270129" y="1574880"/>
            <a:ext cx="1910713" cy="2462714"/>
            <a:chOff x="7448945" y="650298"/>
            <a:chExt cx="1910713" cy="246271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3128D4-A184-5BBC-70F0-97877C6F0813}"/>
                </a:ext>
              </a:extLst>
            </p:cNvPr>
            <p:cNvGrpSpPr/>
            <p:nvPr/>
          </p:nvGrpSpPr>
          <p:grpSpPr>
            <a:xfrm>
              <a:off x="7448945" y="650298"/>
              <a:ext cx="1910713" cy="1877262"/>
              <a:chOff x="7448945" y="650298"/>
              <a:chExt cx="2912850" cy="2912850"/>
            </a:xfrm>
          </p:grpSpPr>
          <p:pic>
            <p:nvPicPr>
              <p:cNvPr id="16" name="Graphic 15" descr="Magnifying glass outline">
                <a:extLst>
                  <a:ext uri="{FF2B5EF4-FFF2-40B4-BE49-F238E27FC236}">
                    <a16:creationId xmlns:a16="http://schemas.microsoft.com/office/drawing/2014/main" id="{B31B334B-09D0-5750-B6FC-6B546C2EA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448945" y="650298"/>
                <a:ext cx="2912850" cy="291285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7AE3D93-111B-4CC0-D7F4-DC661CF47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034627" y="1362671"/>
                <a:ext cx="1131095" cy="99352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378993-A7E2-C4E4-E17A-EDC1FCE93660}"/>
                </a:ext>
              </a:extLst>
            </p:cNvPr>
            <p:cNvSpPr txBox="1"/>
            <p:nvPr/>
          </p:nvSpPr>
          <p:spPr>
            <a:xfrm>
              <a:off x="7695799" y="2466681"/>
              <a:ext cx="1417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Identify</a:t>
              </a:r>
            </a:p>
            <a:p>
              <a:pPr algn="ctr"/>
              <a:r>
                <a:rPr lang="en-IE" dirty="0"/>
                <a:t>Confounds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29F749-2D0B-2F51-BB4B-5085A3902B1A}"/>
              </a:ext>
            </a:extLst>
          </p:cNvPr>
          <p:cNvGrpSpPr/>
          <p:nvPr/>
        </p:nvGrpSpPr>
        <p:grpSpPr>
          <a:xfrm>
            <a:off x="7435539" y="1380226"/>
            <a:ext cx="2143125" cy="2189786"/>
            <a:chOff x="9782484" y="2127054"/>
            <a:chExt cx="2396604" cy="3036406"/>
          </a:xfrm>
        </p:grpSpPr>
        <p:pic>
          <p:nvPicPr>
            <p:cNvPr id="28" name="Graphic 27" descr="Questions with solid fill">
              <a:extLst>
                <a:ext uri="{FF2B5EF4-FFF2-40B4-BE49-F238E27FC236}">
                  <a16:creationId xmlns:a16="http://schemas.microsoft.com/office/drawing/2014/main" id="{BECE9205-01F7-CA86-9267-E307A94F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82484" y="2127054"/>
              <a:ext cx="2396604" cy="239660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278919-83FE-FBB7-C545-3B1FBF0E6D6E}"/>
                </a:ext>
              </a:extLst>
            </p:cNvPr>
            <p:cNvSpPr txBox="1"/>
            <p:nvPr/>
          </p:nvSpPr>
          <p:spPr>
            <a:xfrm>
              <a:off x="10008664" y="4517129"/>
              <a:ext cx="1885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Relevant Research Questions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4579969-156B-3C83-F713-27B6C4B0272F}"/>
              </a:ext>
            </a:extLst>
          </p:cNvPr>
          <p:cNvGrpSpPr/>
          <p:nvPr/>
        </p:nvGrpSpPr>
        <p:grpSpPr>
          <a:xfrm>
            <a:off x="2012742" y="4265486"/>
            <a:ext cx="1156764" cy="1805719"/>
            <a:chOff x="5082175" y="3018238"/>
            <a:chExt cx="1156764" cy="1805719"/>
          </a:xfrm>
        </p:grpSpPr>
        <p:pic>
          <p:nvPicPr>
            <p:cNvPr id="32" name="Graphic 31" descr="Construction Barricade with solid fill">
              <a:extLst>
                <a:ext uri="{FF2B5EF4-FFF2-40B4-BE49-F238E27FC236}">
                  <a16:creationId xmlns:a16="http://schemas.microsoft.com/office/drawing/2014/main" id="{7E33B23F-7616-55E6-84B6-E5A70ABFD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082175" y="3018238"/>
              <a:ext cx="1156764" cy="115676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040F83-5AB8-B204-5F96-7DBA9689EB81}"/>
                </a:ext>
              </a:extLst>
            </p:cNvPr>
            <p:cNvSpPr txBox="1"/>
            <p:nvPr/>
          </p:nvSpPr>
          <p:spPr>
            <a:xfrm>
              <a:off x="5254686" y="4177626"/>
              <a:ext cx="923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Identify Barriers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1CF90C-8BC7-6193-8396-77CD7B314A99}"/>
              </a:ext>
            </a:extLst>
          </p:cNvPr>
          <p:cNvGrpSpPr/>
          <p:nvPr/>
        </p:nvGrpSpPr>
        <p:grpSpPr>
          <a:xfrm>
            <a:off x="6634469" y="4130438"/>
            <a:ext cx="1480831" cy="1957796"/>
            <a:chOff x="5520860" y="2574735"/>
            <a:chExt cx="1480831" cy="1957796"/>
          </a:xfrm>
        </p:grpSpPr>
        <p:pic>
          <p:nvPicPr>
            <p:cNvPr id="36" name="Graphic 35" descr="Shield Tick with solid fill">
              <a:extLst>
                <a:ext uri="{FF2B5EF4-FFF2-40B4-BE49-F238E27FC236}">
                  <a16:creationId xmlns:a16="http://schemas.microsoft.com/office/drawing/2014/main" id="{6E677EF0-B25D-A456-EB3B-BB73A9F24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38800" y="2574735"/>
              <a:ext cx="1362891" cy="136289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E18270A-EA56-5C8C-D514-3C89D35A645B}"/>
                </a:ext>
              </a:extLst>
            </p:cNvPr>
            <p:cNvSpPr txBox="1"/>
            <p:nvPr/>
          </p:nvSpPr>
          <p:spPr>
            <a:xfrm>
              <a:off x="5520860" y="3886200"/>
              <a:ext cx="1480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Acceptability &amp; Trust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D56F3C-E0EA-BE58-0ACE-F65CE27848B5}"/>
              </a:ext>
            </a:extLst>
          </p:cNvPr>
          <p:cNvGrpSpPr/>
          <p:nvPr/>
        </p:nvGrpSpPr>
        <p:grpSpPr>
          <a:xfrm>
            <a:off x="3981452" y="4063393"/>
            <a:ext cx="1759911" cy="2174792"/>
            <a:chOff x="5208891" y="2794199"/>
            <a:chExt cx="1759911" cy="2174792"/>
          </a:xfrm>
        </p:grpSpPr>
        <p:pic>
          <p:nvPicPr>
            <p:cNvPr id="10244" name="Picture 4" descr="Dissemination Stock Illustrations – 982 Dissemination Stock Illustrations,  Vectors &amp; Clipart - Dreamstime">
              <a:extLst>
                <a:ext uri="{FF2B5EF4-FFF2-40B4-BE49-F238E27FC236}">
                  <a16:creationId xmlns:a16="http://schemas.microsoft.com/office/drawing/2014/main" id="{3E622A6A-E610-3238-F6E2-C6A76F7BC8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45" r="19262"/>
            <a:stretch/>
          </p:blipFill>
          <p:spPr bwMode="auto">
            <a:xfrm>
              <a:off x="5208891" y="2794199"/>
              <a:ext cx="1748775" cy="1785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58A1CE-C290-A65F-741F-EC1971752A88}"/>
                </a:ext>
              </a:extLst>
            </p:cNvPr>
            <p:cNvSpPr txBox="1"/>
            <p:nvPr/>
          </p:nvSpPr>
          <p:spPr>
            <a:xfrm>
              <a:off x="5450272" y="4322660"/>
              <a:ext cx="1518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Dissemination and Impact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ACD8C5-27C4-8C31-E838-C5619C3E7175}"/>
              </a:ext>
            </a:extLst>
          </p:cNvPr>
          <p:cNvGrpSpPr/>
          <p:nvPr/>
        </p:nvGrpSpPr>
        <p:grpSpPr>
          <a:xfrm>
            <a:off x="9943228" y="2809338"/>
            <a:ext cx="1917842" cy="2354123"/>
            <a:chOff x="3245752" y="3922918"/>
            <a:chExt cx="1554799" cy="1974940"/>
          </a:xfrm>
        </p:grpSpPr>
        <p:pic>
          <p:nvPicPr>
            <p:cNvPr id="10246" name="Picture 6" descr="Feasibility - Free user icons">
              <a:extLst>
                <a:ext uri="{FF2B5EF4-FFF2-40B4-BE49-F238E27FC236}">
                  <a16:creationId xmlns:a16="http://schemas.microsoft.com/office/drawing/2014/main" id="{CB381308-FD70-2505-827E-1483B7463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752" y="3922918"/>
              <a:ext cx="1480865" cy="1480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B52A44-601B-1E5D-5F73-9AA315089F3C}"/>
                </a:ext>
              </a:extLst>
            </p:cNvPr>
            <p:cNvSpPr txBox="1"/>
            <p:nvPr/>
          </p:nvSpPr>
          <p:spPr>
            <a:xfrm>
              <a:off x="3282021" y="5528526"/>
              <a:ext cx="1518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Feasibility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47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PPI Approach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5FFA-5A85-EB06-4D2F-8EFEE7A12EB6}"/>
              </a:ext>
            </a:extLst>
          </p:cNvPr>
          <p:cNvSpPr txBox="1"/>
          <p:nvPr/>
        </p:nvSpPr>
        <p:spPr>
          <a:xfrm>
            <a:off x="1149715" y="1649622"/>
            <a:ext cx="93596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Recruitment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Childhood cancer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Social 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Snowballing approach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Flexible form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Minimise burden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Focus Group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 feedback session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Email/written feedback</a:t>
            </a:r>
          </a:p>
          <a:p>
            <a:pPr lvl="2"/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78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7945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Disclosures </a:t>
            </a:r>
            <a:r>
              <a:rPr lang="en-US" sz="2700" dirty="0"/>
              <a:t>(support example):</a:t>
            </a:r>
            <a:endParaRPr lang="en-US" sz="27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404" y="1552755"/>
            <a:ext cx="5731173" cy="43908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Emma Delemere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Relevant Financial Relationships: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/>
              <a:t>This presentation has emanated from research conducted with the financial support of Science Foundation Ireland under Grant number 18/CRT/6222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Relevant Nonfinancial Relationships: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/>
              <a:t>None</a:t>
            </a:r>
          </a:p>
          <a:p>
            <a:pPr lvl="1"/>
            <a:endParaRPr lang="en-US" sz="1700" dirty="0"/>
          </a:p>
          <a:p>
            <a:r>
              <a:rPr lang="en-US" sz="2400" dirty="0"/>
              <a:t>Rebecca Maguire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relevant financial or nonfinancial relationships to disclose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1"/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96DAB06-141F-54F5-A988-E592086F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81" y="3048372"/>
            <a:ext cx="4190204" cy="18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5A1E0BCC-0AD9-99AA-B19C-1C9A40DD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8" y="1201742"/>
            <a:ext cx="4287430" cy="14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4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27" y="64486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PPI Initial Session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5FFA-5A85-EB06-4D2F-8EFEE7A12EB6}"/>
              </a:ext>
            </a:extLst>
          </p:cNvPr>
          <p:cNvSpPr txBox="1"/>
          <p:nvPr/>
        </p:nvSpPr>
        <p:spPr>
          <a:xfrm>
            <a:off x="674227" y="1243786"/>
            <a:ext cx="1114679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Aim: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Presented project findings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 what an intervention might address/be</a:t>
            </a:r>
          </a:p>
          <a:p>
            <a:pPr algn="l" rtl="0" fontAlgn="base"/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Findings: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Psycho-social needs currently unmet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Inaccessible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Costly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Difficult to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prioritise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Highly heterogenous group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Time as a valuable resource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 scheduled/committed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Short and segmented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Usability key</a:t>
            </a:r>
          </a:p>
          <a:p>
            <a:pPr lvl="1"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Acceptance and Commitment Therapy - ’reframing thoughts’ 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Initial hesitation - Terminology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F64FDB6-4F56-2725-4055-03039F7120B0}"/>
              </a:ext>
            </a:extLst>
          </p:cNvPr>
          <p:cNvSpPr/>
          <p:nvPr/>
        </p:nvSpPr>
        <p:spPr>
          <a:xfrm>
            <a:off x="6940635" y="135791"/>
            <a:ext cx="2175261" cy="2282247"/>
          </a:xfrm>
          <a:prstGeom prst="wedgeEllipseCallout">
            <a:avLst>
              <a:gd name="adj1" fmla="val -50711"/>
              <a:gd name="adj2" fmla="val 5471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Something to prompt you to see the positive 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7126FCF-5035-7817-F84C-10F1F2364975}"/>
              </a:ext>
            </a:extLst>
          </p:cNvPr>
          <p:cNvSpPr/>
          <p:nvPr/>
        </p:nvSpPr>
        <p:spPr>
          <a:xfrm>
            <a:off x="9329150" y="170323"/>
            <a:ext cx="2399397" cy="2282247"/>
          </a:xfrm>
          <a:prstGeom prst="wedgeEllipseCallout">
            <a:avLst>
              <a:gd name="adj1" fmla="val 56606"/>
              <a:gd name="adj2" fmla="val 5017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Something you could pick up and practice when you need it 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94CF8390-08BC-EECF-4383-B9395AB90A7E}"/>
              </a:ext>
            </a:extLst>
          </p:cNvPr>
          <p:cNvSpPr/>
          <p:nvPr/>
        </p:nvSpPr>
        <p:spPr>
          <a:xfrm>
            <a:off x="7027669" y="2841873"/>
            <a:ext cx="2175261" cy="2282247"/>
          </a:xfrm>
          <a:prstGeom prst="wedgeEllipseCallout">
            <a:avLst>
              <a:gd name="adj1" fmla="val -56809"/>
              <a:gd name="adj2" fmla="val 4823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Short, ‘tap-able’ exercises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800467CA-BCBE-6168-F9F6-1867E2FC5DE3}"/>
              </a:ext>
            </a:extLst>
          </p:cNvPr>
          <p:cNvSpPr/>
          <p:nvPr/>
        </p:nvSpPr>
        <p:spPr>
          <a:xfrm>
            <a:off x="9835148" y="2751041"/>
            <a:ext cx="2296074" cy="2282247"/>
          </a:xfrm>
          <a:prstGeom prst="wedgeEllipseCallout">
            <a:avLst>
              <a:gd name="adj1" fmla="val -65345"/>
              <a:gd name="adj2" fmla="val 553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Anything that requires set times or long sessions would be too difficult 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95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PPI Session 2 – October 2021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5FFA-5A85-EB06-4D2F-8EFEE7A12EB6}"/>
              </a:ext>
            </a:extLst>
          </p:cNvPr>
          <p:cNvSpPr txBox="1"/>
          <p:nvPr/>
        </p:nvSpPr>
        <p:spPr>
          <a:xfrm>
            <a:off x="707300" y="1699970"/>
            <a:ext cx="69655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Revisited panel with an intervention design arising from suggestions given.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Focus group = 2 attendees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Written/email feedback = 2 attendees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768EF7F-5E38-4323-E916-622102217C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52081"/>
              </p:ext>
            </p:extLst>
          </p:nvPr>
        </p:nvGraphicFramePr>
        <p:xfrm>
          <a:off x="1562099" y="3429000"/>
          <a:ext cx="9067799" cy="254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020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PPI Session 2 – October 2021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5FFA-5A85-EB06-4D2F-8EFEE7A12EB6}"/>
              </a:ext>
            </a:extLst>
          </p:cNvPr>
          <p:cNvSpPr txBox="1"/>
          <p:nvPr/>
        </p:nvSpPr>
        <p:spPr>
          <a:xfrm>
            <a:off x="1364186" y="1997839"/>
            <a:ext cx="69655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Key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Positive feedback on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Accessibility and Usability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be mindful of terminology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Parenting ‘burden’ unpreferred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‘mindfulness’ unpreferred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Tasks and surveys should be short to reduce attrition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Dissemination - a trusted source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5063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725805" cy="8808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Stakeholder Feedback – Health Care Providers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F75FFA-5A85-EB06-4D2F-8EFEE7A12EB6}"/>
              </a:ext>
            </a:extLst>
          </p:cNvPr>
          <p:cNvSpPr txBox="1"/>
          <p:nvPr/>
        </p:nvSpPr>
        <p:spPr>
          <a:xfrm>
            <a:off x="1149715" y="1868484"/>
            <a:ext cx="93596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Presented updated intervention to Paediatric Cancer MDT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Feedback on design, usability and 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best to support access across patient groups</a:t>
            </a:r>
          </a:p>
          <a:p>
            <a:pPr lvl="1"/>
            <a:endParaRPr lang="en-US" sz="2000" dirty="0"/>
          </a:p>
          <a:p>
            <a:r>
              <a:rPr lang="en-US" sz="2000" b="1" dirty="0"/>
              <a:t>Key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Positive feedback on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different needs at different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Collaboration on recruitment</a:t>
            </a:r>
          </a:p>
        </p:txBody>
      </p:sp>
    </p:spTree>
    <p:extLst>
      <p:ext uri="{BB962C8B-B14F-4D97-AF65-F5344CB8AC3E}">
        <p14:creationId xmlns:p14="http://schemas.microsoft.com/office/powerpoint/2010/main" val="350635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63" y="473984"/>
            <a:ext cx="8725805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Based on this: This project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58" y="5379647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3E4F8D-3C3E-7D7A-623D-F417E0F21F1B}"/>
              </a:ext>
            </a:extLst>
          </p:cNvPr>
          <p:cNvSpPr txBox="1">
            <a:spLocks/>
          </p:cNvSpPr>
          <p:nvPr/>
        </p:nvSpPr>
        <p:spPr>
          <a:xfrm>
            <a:off x="224285" y="1493612"/>
            <a:ext cx="6043961" cy="44894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endParaRPr lang="en-GB" dirty="0">
              <a:cs typeface="Calibri"/>
            </a:endParaRPr>
          </a:p>
          <a:p>
            <a:pPr lvl="1"/>
            <a:r>
              <a:rPr lang="en-GB" dirty="0">
                <a:cs typeface="Calibri"/>
              </a:rPr>
              <a:t>Online self-directed Acceptance and Commitment Therapy Programme for parents of children with cancer</a:t>
            </a:r>
          </a:p>
          <a:p>
            <a:pPr lvl="1"/>
            <a:endParaRPr lang="en-GB" dirty="0"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E1134C-5BC2-0BF2-ADF0-1B13B6A80829}"/>
              </a:ext>
            </a:extLst>
          </p:cNvPr>
          <p:cNvSpPr txBox="1">
            <a:spLocks/>
          </p:cNvSpPr>
          <p:nvPr/>
        </p:nvSpPr>
        <p:spPr>
          <a:xfrm>
            <a:off x="6078606" y="1631724"/>
            <a:ext cx="604396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>
                <a:cs typeface="Calibri"/>
              </a:rPr>
              <a:t>To support: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>
                <a:cs typeface="Calibri"/>
              </a:rPr>
              <a:t>Psychological flexibility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>
                <a:cs typeface="Calibri"/>
              </a:rPr>
              <a:t>Parenting experience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>
                <a:cs typeface="Calibri"/>
              </a:rPr>
              <a:t>Mental wellbeing</a:t>
            </a:r>
          </a:p>
        </p:txBody>
      </p:sp>
      <p:pic>
        <p:nvPicPr>
          <p:cNvPr id="17" name="Graphic 16" descr="Laptop outline">
            <a:extLst>
              <a:ext uri="{FF2B5EF4-FFF2-40B4-BE49-F238E27FC236}">
                <a16:creationId xmlns:a16="http://schemas.microsoft.com/office/drawing/2014/main" id="{2C70B7BC-3139-C584-425F-0CA766353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211" y="2431806"/>
            <a:ext cx="2470929" cy="2470929"/>
          </a:xfrm>
          <a:prstGeom prst="rect">
            <a:avLst/>
          </a:prstGeom>
        </p:spPr>
      </p:pic>
      <p:pic>
        <p:nvPicPr>
          <p:cNvPr id="20" name="Graphic 19" descr="Tablet with solid fill">
            <a:extLst>
              <a:ext uri="{FF2B5EF4-FFF2-40B4-BE49-F238E27FC236}">
                <a16:creationId xmlns:a16="http://schemas.microsoft.com/office/drawing/2014/main" id="{50BE6FD9-5C88-3A43-6074-5886CCF20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519278" y="1882360"/>
            <a:ext cx="1700561" cy="1700561"/>
          </a:xfrm>
          <a:prstGeom prst="rect">
            <a:avLst/>
          </a:prstGeom>
        </p:spPr>
      </p:pic>
      <p:pic>
        <p:nvPicPr>
          <p:cNvPr id="21" name="Graphic 20" descr="Smart Phone outline">
            <a:extLst>
              <a:ext uri="{FF2B5EF4-FFF2-40B4-BE49-F238E27FC236}">
                <a16:creationId xmlns:a16="http://schemas.microsoft.com/office/drawing/2014/main" id="{73D0E779-D575-0AB9-0ACB-59F6A94C0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86368" y="2863018"/>
            <a:ext cx="1776760" cy="1776760"/>
          </a:xfrm>
          <a:prstGeom prst="rect">
            <a:avLst/>
          </a:prstGeom>
        </p:spPr>
      </p:pic>
      <p:pic>
        <p:nvPicPr>
          <p:cNvPr id="22" name="Graphic 21" descr="Shoe footprints with solid fill">
            <a:extLst>
              <a:ext uri="{FF2B5EF4-FFF2-40B4-BE49-F238E27FC236}">
                <a16:creationId xmlns:a16="http://schemas.microsoft.com/office/drawing/2014/main" id="{C6048F5B-C8A0-3B1B-E2C7-9E2967FCA7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57687" y="2140217"/>
            <a:ext cx="914400" cy="914400"/>
          </a:xfrm>
          <a:prstGeom prst="rect">
            <a:avLst/>
          </a:prstGeom>
        </p:spPr>
      </p:pic>
      <p:pic>
        <p:nvPicPr>
          <p:cNvPr id="23" name="Graphic 22" descr="Spinning Plates with solid fill">
            <a:extLst>
              <a:ext uri="{FF2B5EF4-FFF2-40B4-BE49-F238E27FC236}">
                <a16:creationId xmlns:a16="http://schemas.microsoft.com/office/drawing/2014/main" id="{C46E086C-F687-69A1-6400-0830CB1E57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20724" y="3129587"/>
            <a:ext cx="1388326" cy="1388326"/>
          </a:xfrm>
          <a:prstGeom prst="rect">
            <a:avLst/>
          </a:prstGeom>
        </p:spPr>
      </p:pic>
      <p:pic>
        <p:nvPicPr>
          <p:cNvPr id="24" name="Graphic 23" descr="Meditation outline">
            <a:extLst>
              <a:ext uri="{FF2B5EF4-FFF2-40B4-BE49-F238E27FC236}">
                <a16:creationId xmlns:a16="http://schemas.microsoft.com/office/drawing/2014/main" id="{CF60A6B2-750A-0E1E-1E51-CAC4664EE2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66302" y="4289522"/>
            <a:ext cx="1270044" cy="12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Based on this: This project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7" y="1673525"/>
            <a:ext cx="4946284" cy="42700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 rtl="0" fontAlgn="base"/>
            <a:r>
              <a:rPr lang="en-US" sz="2000" dirty="0"/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 Intervention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6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weekly sessions each themed around an individual aspect of the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Hexaflex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-directed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Sessions available weekly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Email prompt </a:t>
            </a:r>
          </a:p>
          <a:p>
            <a:pPr marL="285750" indent="-285750"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Each week includes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introduction to the topic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etaphors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xperiential exercises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buFontTx/>
              <a:buChar char="-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tasks to practice </a:t>
            </a:r>
          </a:p>
          <a:p>
            <a:pPr marL="285750" indent="-28575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will be presented in a variety of formats </a:t>
            </a:r>
          </a:p>
          <a:p>
            <a:pPr marL="285750" indent="-28575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intervention provided using Moodle</a:t>
            </a:r>
            <a:endParaRPr lang="en-US" sz="2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2103C0-B548-B11D-785D-BB6522B8F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86" y="2465358"/>
            <a:ext cx="6812278" cy="231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2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PPI Session 2 – October 2021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 fontAlgn="base"/>
            <a:r>
              <a:rPr lang="en-US" sz="2000" dirty="0"/>
              <a:t>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 Intervention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6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weekly sessions each themed around an individual aspect of the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Hexaflex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-directed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Sessions available weekly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Email prompt </a:t>
            </a:r>
          </a:p>
          <a:p>
            <a:pPr marL="285750" indent="-285750" algn="l" rtl="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Each week includes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introduction to the topic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etaphors</a:t>
            </a:r>
          </a:p>
          <a:p>
            <a:pPr marL="742950" lvl="1" indent="-285750" fontAlgn="base">
              <a:buFontTx/>
              <a:buChar char="-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xperiential exercises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buFontTx/>
              <a:buChar char="-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tasks to practice </a:t>
            </a:r>
          </a:p>
          <a:p>
            <a:pPr marL="285750" indent="-28575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will be presented in a variety of formats </a:t>
            </a:r>
          </a:p>
          <a:p>
            <a:pPr marL="285750" indent="-285750" fontAlgn="base">
              <a:buFontTx/>
              <a:buChar char="-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intervention provided using Moodle</a:t>
            </a:r>
            <a:endParaRPr lang="en-US" sz="2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F4A0E7-E6D9-6594-2F7E-D6DCFF47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0883"/>
            <a:ext cx="12192000" cy="66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2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Research Question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Promising role for ACT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imited research considering its use for parents of children impacted by paediatric cancer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E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Significant travel and time burdens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accessible psychosocial supports which do not pose further burden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</a:rPr>
              <a:t>Role of CH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IE" sz="16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I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fficacy of online self-directed ACT unknown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CED229-77E5-845C-0524-76A59E2F9604}"/>
              </a:ext>
            </a:extLst>
          </p:cNvPr>
          <p:cNvSpPr/>
          <p:nvPr/>
        </p:nvSpPr>
        <p:spPr>
          <a:xfrm>
            <a:off x="1012700" y="1626706"/>
            <a:ext cx="83469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latin typeface="Times New Roman" panose="02020603050405020304" pitchFamily="18" charset="0"/>
                <a:ea typeface="Calibri" panose="020F0502020204030204" pitchFamily="34" charset="0"/>
              </a:rPr>
              <a:t>1. E</a:t>
            </a:r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xamine the effects of an online self-paced ACT intervention for parents of children with cancer on psychological flexibility, parental burden and mental wellbeing.</a:t>
            </a:r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0EA94-6DB2-5967-2828-D7D4DC5A2858}"/>
              </a:ext>
            </a:extLst>
          </p:cNvPr>
          <p:cNvSpPr/>
          <p:nvPr/>
        </p:nvSpPr>
        <p:spPr>
          <a:xfrm>
            <a:off x="1012700" y="2787586"/>
            <a:ext cx="83469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IE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xplore the impact on specific aspects of psychological flexibility </a:t>
            </a:r>
            <a:r>
              <a:rPr lang="en-IE" dirty="0">
                <a:latin typeface="Times New Roman" panose="02020603050405020304" pitchFamily="18" charset="0"/>
                <a:ea typeface="Calibri" panose="020F0502020204030204" pitchFamily="34" charset="0"/>
              </a:rPr>
              <a:t>- S</a:t>
            </a:r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elf-as-context, cognitive diffusion, committed action and acceptance</a:t>
            </a:r>
            <a:endParaRPr lang="en-I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3A262-41AD-2B6D-F84B-1F88C75AD9EF}"/>
              </a:ext>
            </a:extLst>
          </p:cNvPr>
          <p:cNvSpPr/>
          <p:nvPr/>
        </p:nvSpPr>
        <p:spPr>
          <a:xfrm>
            <a:off x="1012700" y="3948466"/>
            <a:ext cx="83469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D</a:t>
            </a:r>
            <a:r>
              <a:rPr lang="en-IE" dirty="0">
                <a:latin typeface="Times New Roman" panose="02020603050405020304" pitchFamily="18" charset="0"/>
                <a:ea typeface="Calibri" panose="020F0502020204030204" pitchFamily="34" charset="0"/>
              </a:rPr>
              <a:t>etermine if online supports facilitate </a:t>
            </a:r>
            <a:r>
              <a:rPr lang="en-I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families who experience burden accessing traditional supports </a:t>
            </a:r>
            <a:r>
              <a:rPr lang="en-IE" dirty="0">
                <a:latin typeface="Times New Roman" panose="02020603050405020304" pitchFamily="18" charset="0"/>
                <a:ea typeface="Calibri" panose="020F0502020204030204" pitchFamily="34" charset="0"/>
              </a:rPr>
              <a:t>through analysis of acceptance and attrition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49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725805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Procedure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D0BEAE-009A-A010-7F9A-49E2B47EF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658251"/>
              </p:ext>
            </p:extLst>
          </p:nvPr>
        </p:nvGraphicFramePr>
        <p:xfrm>
          <a:off x="261085" y="-294795"/>
          <a:ext cx="11164455" cy="744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DA367CE-3EC4-AB47-F65E-CFCCADB9EB01}"/>
              </a:ext>
            </a:extLst>
          </p:cNvPr>
          <p:cNvSpPr txBox="1">
            <a:spLocks/>
          </p:cNvSpPr>
          <p:nvPr/>
        </p:nvSpPr>
        <p:spPr>
          <a:xfrm>
            <a:off x="3626300" y="4836722"/>
            <a:ext cx="3845142" cy="75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743200" algn="ctr"/>
                <a:tab pos="5486400" algn="r"/>
              </a:tabLst>
            </a:pPr>
            <a:endParaRPr lang="en-I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F69D097-FAB1-1BE5-E6A9-A6C08B2A7D28}"/>
              </a:ext>
            </a:extLst>
          </p:cNvPr>
          <p:cNvSpPr txBox="1">
            <a:spLocks/>
          </p:cNvSpPr>
          <p:nvPr/>
        </p:nvSpPr>
        <p:spPr>
          <a:xfrm>
            <a:off x="5390567" y="4352719"/>
            <a:ext cx="5326202" cy="208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743200" algn="ctr"/>
                <a:tab pos="5486400" algn="r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Demographic Information</a:t>
            </a:r>
          </a:p>
          <a:p>
            <a:pPr marL="0" indent="0">
              <a:buNone/>
              <a:tabLst>
                <a:tab pos="2743200" algn="ctr"/>
                <a:tab pos="5486400" algn="r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Parent Psychological Flexibility Questionnaire </a:t>
            </a:r>
          </a:p>
          <a:p>
            <a:pPr marL="0" indent="0">
              <a:buNone/>
              <a:tabLst>
                <a:tab pos="2743200" algn="ctr"/>
                <a:tab pos="5486400" algn="r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Self-as-Context Scale</a:t>
            </a:r>
          </a:p>
          <a:p>
            <a:pPr marL="0" indent="0">
              <a:buNone/>
              <a:tabLst>
                <a:tab pos="2743200" algn="ctr"/>
                <a:tab pos="5486400" algn="r"/>
              </a:tabLst>
            </a:pPr>
            <a:r>
              <a:rPr lang="en-IE" dirty="0"/>
              <a:t>WHO Well-Being Index 5-items </a:t>
            </a:r>
          </a:p>
          <a:p>
            <a:pPr marL="0" indent="0">
              <a:buNone/>
              <a:tabLst>
                <a:tab pos="2743200" algn="ctr"/>
                <a:tab pos="5486400" algn="r"/>
              </a:tabLst>
            </a:pPr>
            <a:r>
              <a:rPr lang="en-IE" dirty="0"/>
              <a:t>Brief Parental Burnout Scale</a:t>
            </a:r>
          </a:p>
          <a:p>
            <a:pPr marL="0" indent="0">
              <a:buNone/>
              <a:tabLst>
                <a:tab pos="2743200" algn="ctr"/>
                <a:tab pos="5486400" algn="r"/>
              </a:tabLst>
            </a:pPr>
            <a:r>
              <a:rPr lang="en-IE" dirty="0"/>
              <a:t>Demographic Information</a:t>
            </a:r>
          </a:p>
        </p:txBody>
      </p:sp>
      <p:cxnSp>
        <p:nvCxnSpPr>
          <p:cNvPr id="20" name="Elbow Connector 6">
            <a:extLst>
              <a:ext uri="{FF2B5EF4-FFF2-40B4-BE49-F238E27FC236}">
                <a16:creationId xmlns:a16="http://schemas.microsoft.com/office/drawing/2014/main" id="{DABEBE5E-C457-9494-2B67-F8EE059ABA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72755" y="4380300"/>
            <a:ext cx="1058621" cy="777002"/>
          </a:xfrm>
          <a:prstGeom prst="bentConnector3">
            <a:avLst>
              <a:gd name="adj1" fmla="val 99078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U-Turn Arrow 28">
            <a:extLst>
              <a:ext uri="{FF2B5EF4-FFF2-40B4-BE49-F238E27FC236}">
                <a16:creationId xmlns:a16="http://schemas.microsoft.com/office/drawing/2014/main" id="{D4D6019A-952B-BE49-09C6-3096872175F1}"/>
              </a:ext>
            </a:extLst>
          </p:cNvPr>
          <p:cNvSpPr/>
          <p:nvPr/>
        </p:nvSpPr>
        <p:spPr>
          <a:xfrm>
            <a:off x="1101436" y="2184278"/>
            <a:ext cx="4052455" cy="369332"/>
          </a:xfrm>
          <a:prstGeom prst="utur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395A5F-05B2-DEC2-4BA3-FB0285284FB7}"/>
              </a:ext>
            </a:extLst>
          </p:cNvPr>
          <p:cNvSpPr txBox="1"/>
          <p:nvPr/>
        </p:nvSpPr>
        <p:spPr>
          <a:xfrm>
            <a:off x="2248788" y="1564131"/>
            <a:ext cx="210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pre/post design (&lt;54 participants)</a:t>
            </a:r>
          </a:p>
        </p:txBody>
      </p:sp>
    </p:spTree>
    <p:extLst>
      <p:ext uri="{BB962C8B-B14F-4D97-AF65-F5344CB8AC3E}">
        <p14:creationId xmlns:p14="http://schemas.microsoft.com/office/powerpoint/2010/main" val="3956924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11" y="330181"/>
            <a:ext cx="8725805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Lessons Learnt &amp; Next Steps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9716" y="1673525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000" dirty="0"/>
              <a:t>Leave time for PPI processes</a:t>
            </a:r>
            <a:r>
              <a:rPr lang="en-US" sz="1800" dirty="0"/>
              <a:t> 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600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epresentative groups difficult/adding burden</a:t>
            </a:r>
            <a:endParaRPr lang="en-US" sz="1600" dirty="0"/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ethics – Slow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600" dirty="0">
                <a:ea typeface="Calibri" panose="020F0502020204030204" pitchFamily="34" charset="0"/>
                <a:cs typeface="Times New Roman" panose="02020603050405020304" pitchFamily="18" charset="0"/>
              </a:rPr>
              <a:t>Available to parents attending the Children’s Cancer ward/out-patient service shortly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Results ex</a:t>
            </a:r>
            <a:r>
              <a:rPr lang="en-IE" sz="1600" dirty="0">
                <a:ea typeface="Calibri" panose="020F0502020204030204" pitchFamily="34" charset="0"/>
                <a:cs typeface="Times New Roman" panose="02020603050405020304" pitchFamily="18" charset="0"/>
              </a:rPr>
              <a:t>pected by September</a:t>
            </a:r>
            <a:endParaRPr lang="en-I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158" y="5379647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77684A-BE7C-7575-6C14-647823EDA443}"/>
              </a:ext>
            </a:extLst>
          </p:cNvPr>
          <p:cNvSpPr txBox="1">
            <a:spLocks/>
          </p:cNvSpPr>
          <p:nvPr/>
        </p:nvSpPr>
        <p:spPr>
          <a:xfrm>
            <a:off x="228643" y="1304348"/>
            <a:ext cx="7658015" cy="5261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cs typeface="Calibri"/>
              </a:rPr>
              <a:t> </a:t>
            </a:r>
          </a:p>
          <a:p>
            <a:pPr lvl="1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63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42146-ED4F-4E03-A68A-24772A61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66" y="3235084"/>
            <a:ext cx="3017765" cy="752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Emma Delemere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B5EC0-9918-42EF-8BC0-84CF6132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2635" y="831691"/>
            <a:ext cx="5998768" cy="46226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/>
              <a:t>Introduction</a:t>
            </a:r>
          </a:p>
          <a:p>
            <a:endParaRPr lang="en-US" sz="2400" b="0" i="0" dirty="0">
              <a:solidFill>
                <a:srgbClr val="222222"/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Department of Psychology, Maynooth University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Doctoral Researcher - ADVANCE CRT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Emma.delemere.2020@mumail.ie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DEF9E211-2DDB-4891-8E8B-299A2178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219" y="5459373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52716B-31F6-31C0-1AE9-E46CDD782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86" y="5341060"/>
            <a:ext cx="24574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D8B6C32-B9D8-F73B-808B-27FB5064C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29" y="3533687"/>
            <a:ext cx="2457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BB6329-542A-CDDA-A609-04E95D5D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54" y="1865994"/>
            <a:ext cx="21336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4F48746E-D75F-8844-D541-8968C4FE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7" y="632492"/>
            <a:ext cx="2091204" cy="20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40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A8FD4-5994-408A-B0F6-1EF9B1D9C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387" y="5490971"/>
            <a:ext cx="8157683" cy="1159200"/>
          </a:xfrm>
        </p:spPr>
        <p:txBody>
          <a:bodyPr anchor="ctr">
            <a:noAutofit/>
          </a:bodyPr>
          <a:lstStyle/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Connected Health, Patient Co-Design and Paediatric Cancer: Using Acceptance and Commitment Therapy to Support Parental Psychological Flexibility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6DB8-08A8-4383-87D1-7AE7B8B7B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Emma Delemere &amp; Rebecca Maguire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1025C-46C6-4837-BCA1-8C9978ED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6"/>
            <a:ext cx="4206234" cy="233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89FCE-0C42-19CE-7C7D-442F190CB367}"/>
              </a:ext>
            </a:extLst>
          </p:cNvPr>
          <p:cNvSpPr txBox="1"/>
          <p:nvPr/>
        </p:nvSpPr>
        <p:spPr>
          <a:xfrm>
            <a:off x="2482445" y="2028616"/>
            <a:ext cx="7528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/>
              <a:t>Thank you for your attention</a:t>
            </a:r>
          </a:p>
          <a:p>
            <a:pPr algn="ctr"/>
            <a:endParaRPr lang="en-IE" sz="4400" dirty="0"/>
          </a:p>
          <a:p>
            <a:pPr algn="ctr"/>
            <a:endParaRPr lang="en-IE" sz="4400" dirty="0"/>
          </a:p>
          <a:p>
            <a:pPr algn="ctr"/>
            <a:r>
              <a:rPr lang="en-IE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238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810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Overview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05" y="1702964"/>
            <a:ext cx="7235220" cy="40352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Needs of families impacted by Paediatric Cancer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Role of ACT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Broader Research Project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Public and Patient Involvement in Intervention Development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Self-directed Online ACT for Parents Of Children With Cancer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Lessons Learnt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8A6499-1B44-4EA7-885D-758DED3B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5085592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866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810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Learning Objectives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05" y="1702964"/>
            <a:ext cx="9029850" cy="40352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Participants will learn how connected health can be used to support ACT delivery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Participants will learn how ACT can support parenting burden and wellbeing for parents of children with cancer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Participants will consider the role of self-as-context, cognitive diffusion, committed action and acceptance in supporting wellbeing and parenting burden for parents of children with cancer. 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8A6499-1B44-4EA7-885D-758DED3B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5085592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639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8A6499-1B44-4EA7-885D-758DED3B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5085592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0848FD2F-E913-D1FE-2B6F-33C5A8B74F4B}"/>
              </a:ext>
            </a:extLst>
          </p:cNvPr>
          <p:cNvSpPr txBox="1">
            <a:spLocks/>
          </p:cNvSpPr>
          <p:nvPr/>
        </p:nvSpPr>
        <p:spPr>
          <a:xfrm>
            <a:off x="836157" y="291710"/>
            <a:ext cx="10519681" cy="901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Prevalence of Paediatric Cancer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DEED86-E099-1CA9-6646-5B30ACB927C5}"/>
              </a:ext>
            </a:extLst>
          </p:cNvPr>
          <p:cNvGrpSpPr/>
          <p:nvPr/>
        </p:nvGrpSpPr>
        <p:grpSpPr>
          <a:xfrm>
            <a:off x="620537" y="1370044"/>
            <a:ext cx="3327692" cy="4368660"/>
            <a:chOff x="1072068" y="1582943"/>
            <a:chExt cx="2207076" cy="2971627"/>
          </a:xfrm>
        </p:grpSpPr>
        <p:pic>
          <p:nvPicPr>
            <p:cNvPr id="13" name="Picture 2" descr="Ireland Icon - Download Ireland Icon 113409 | Noun Project">
              <a:extLst>
                <a:ext uri="{FF2B5EF4-FFF2-40B4-BE49-F238E27FC236}">
                  <a16:creationId xmlns:a16="http://schemas.microsoft.com/office/drawing/2014/main" id="{C2AAEBD2-8063-513D-5DCC-9A37832645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7" r="22554"/>
            <a:stretch/>
          </p:blipFill>
          <p:spPr bwMode="auto">
            <a:xfrm>
              <a:off x="1072068" y="1582943"/>
              <a:ext cx="2207076" cy="2971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142A24-103A-1104-8A8B-1AD841C268BA}"/>
                </a:ext>
              </a:extLst>
            </p:cNvPr>
            <p:cNvSpPr txBox="1"/>
            <p:nvPr/>
          </p:nvSpPr>
          <p:spPr>
            <a:xfrm>
              <a:off x="1865163" y="2920046"/>
              <a:ext cx="10607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000" dirty="0">
                  <a:solidFill>
                    <a:schemeClr val="bg1"/>
                  </a:solidFill>
                </a:rPr>
                <a:t>218</a:t>
              </a:r>
            </a:p>
          </p:txBody>
        </p:sp>
      </p:grpSp>
      <p:pic>
        <p:nvPicPr>
          <p:cNvPr id="17" name="Picture 4" descr="Globe - Free signs icons">
            <a:extLst>
              <a:ext uri="{FF2B5EF4-FFF2-40B4-BE49-F238E27FC236}">
                <a16:creationId xmlns:a16="http://schemas.microsoft.com/office/drawing/2014/main" id="{3D6FEF2F-E4AF-8FC7-4718-16F610CA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00" y="1745880"/>
            <a:ext cx="3407795" cy="34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EE4A8A-5271-50FA-ECDB-FF615290F602}"/>
              </a:ext>
            </a:extLst>
          </p:cNvPr>
          <p:cNvSpPr txBox="1"/>
          <p:nvPr/>
        </p:nvSpPr>
        <p:spPr>
          <a:xfrm>
            <a:off x="8637911" y="2515798"/>
            <a:ext cx="2488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chemeClr val="bg1"/>
                </a:solidFill>
              </a:rPr>
              <a:t>81% </a:t>
            </a:r>
          </a:p>
          <a:p>
            <a:pPr algn="ctr"/>
            <a:r>
              <a:rPr lang="en-IE" sz="4000" b="1" dirty="0">
                <a:solidFill>
                  <a:schemeClr val="bg1"/>
                </a:solidFill>
              </a:rPr>
              <a:t>5 year survival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756BA2-5912-75B0-DAC8-731D38A47F8B}"/>
              </a:ext>
            </a:extLst>
          </p:cNvPr>
          <p:cNvSpPr/>
          <p:nvPr/>
        </p:nvSpPr>
        <p:spPr>
          <a:xfrm>
            <a:off x="4091866" y="1193103"/>
            <a:ext cx="4194902" cy="505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3B2900-FEEF-1855-702D-AC050C9F1067}"/>
              </a:ext>
            </a:extLst>
          </p:cNvPr>
          <p:cNvGrpSpPr/>
          <p:nvPr/>
        </p:nvGrpSpPr>
        <p:grpSpPr>
          <a:xfrm>
            <a:off x="3918201" y="1410971"/>
            <a:ext cx="4223371" cy="4772388"/>
            <a:chOff x="7757081" y="1603775"/>
            <a:chExt cx="4158583" cy="4599347"/>
          </a:xfrm>
        </p:grpSpPr>
        <p:sp>
          <p:nvSpPr>
            <p:cNvPr id="26" name="Text Placeholder 9">
              <a:extLst>
                <a:ext uri="{FF2B5EF4-FFF2-40B4-BE49-F238E27FC236}">
                  <a16:creationId xmlns:a16="http://schemas.microsoft.com/office/drawing/2014/main" id="{6E06F098-6DC7-C7EC-C683-4CDD7BA87C9B}"/>
                </a:ext>
              </a:extLst>
            </p:cNvPr>
            <p:cNvSpPr txBox="1">
              <a:spLocks/>
            </p:cNvSpPr>
            <p:nvPr/>
          </p:nvSpPr>
          <p:spPr>
            <a:xfrm>
              <a:off x="7997726" y="2865009"/>
              <a:ext cx="1421945" cy="6761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IE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Increased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IE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Diagnosis</a:t>
              </a:r>
            </a:p>
            <a:p>
              <a:pPr>
                <a:lnSpc>
                  <a:spcPct val="107000"/>
                </a:lnSpc>
              </a:pPr>
              <a:endPara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endPara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Placeholder 9">
              <a:extLst>
                <a:ext uri="{FF2B5EF4-FFF2-40B4-BE49-F238E27FC236}">
                  <a16:creationId xmlns:a16="http://schemas.microsoft.com/office/drawing/2014/main" id="{482031E9-58AC-7E44-5212-7C3B3F41A204}"/>
                </a:ext>
              </a:extLst>
            </p:cNvPr>
            <p:cNvSpPr txBox="1">
              <a:spLocks/>
            </p:cNvSpPr>
            <p:nvPr/>
          </p:nvSpPr>
          <p:spPr>
            <a:xfrm>
              <a:off x="7757081" y="5509149"/>
              <a:ext cx="1903238" cy="6939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 </a:t>
              </a:r>
            </a:p>
            <a:p>
              <a:pPr algn="ctr">
                <a:lnSpc>
                  <a:spcPct val="107000"/>
                </a:lnSpc>
                <a:spcBef>
                  <a:spcPts val="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Treatments</a:t>
              </a:r>
              <a:endPara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lus Sign 27">
              <a:extLst>
                <a:ext uri="{FF2B5EF4-FFF2-40B4-BE49-F238E27FC236}">
                  <a16:creationId xmlns:a16="http://schemas.microsoft.com/office/drawing/2014/main" id="{1790B85A-4350-849E-664F-2003D8D2C23E}"/>
                </a:ext>
              </a:extLst>
            </p:cNvPr>
            <p:cNvSpPr/>
            <p:nvPr/>
          </p:nvSpPr>
          <p:spPr>
            <a:xfrm>
              <a:off x="8305251" y="3623312"/>
              <a:ext cx="756000" cy="648000"/>
            </a:xfrm>
            <a:prstGeom prst="mathPlus">
              <a:avLst/>
            </a:prstGeom>
            <a:solidFill>
              <a:schemeClr val="tx1"/>
            </a:solidFill>
            <a:ln w="31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pic>
          <p:nvPicPr>
            <p:cNvPr id="29" name="Graphic 28" descr="Bar graph with upward trend outline">
              <a:extLst>
                <a:ext uri="{FF2B5EF4-FFF2-40B4-BE49-F238E27FC236}">
                  <a16:creationId xmlns:a16="http://schemas.microsoft.com/office/drawing/2014/main" id="{FF5BF306-332E-F86D-F988-9881C9573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97725" y="1603775"/>
              <a:ext cx="1421945" cy="1421945"/>
            </a:xfrm>
            <a:prstGeom prst="rect">
              <a:avLst/>
            </a:prstGeom>
          </p:spPr>
        </p:pic>
        <p:pic>
          <p:nvPicPr>
            <p:cNvPr id="30" name="Graphic 29" descr="Medicine with solid fill">
              <a:extLst>
                <a:ext uri="{FF2B5EF4-FFF2-40B4-BE49-F238E27FC236}">
                  <a16:creationId xmlns:a16="http://schemas.microsoft.com/office/drawing/2014/main" id="{1EE4BD14-714F-1775-E186-EC4963A83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88814" y="4483653"/>
              <a:ext cx="1139120" cy="1139120"/>
            </a:xfrm>
            <a:prstGeom prst="rect">
              <a:avLst/>
            </a:prstGeom>
          </p:spPr>
        </p:pic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880CB253-89EA-FE74-8751-3E41EDA3413A}"/>
                </a:ext>
              </a:extLst>
            </p:cNvPr>
            <p:cNvSpPr/>
            <p:nvPr/>
          </p:nvSpPr>
          <p:spPr>
            <a:xfrm>
              <a:off x="9496892" y="2328380"/>
              <a:ext cx="996827" cy="2870987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2" name="Text Placeholder 9">
              <a:extLst>
                <a:ext uri="{FF2B5EF4-FFF2-40B4-BE49-F238E27FC236}">
                  <a16:creationId xmlns:a16="http://schemas.microsoft.com/office/drawing/2014/main" id="{171D58D0-C774-7D42-B887-2D24327F8DA7}"/>
                </a:ext>
              </a:extLst>
            </p:cNvPr>
            <p:cNvSpPr txBox="1">
              <a:spLocks/>
            </p:cNvSpPr>
            <p:nvPr/>
          </p:nvSpPr>
          <p:spPr>
            <a:xfrm>
              <a:off x="10493719" y="3450053"/>
              <a:ext cx="1421945" cy="6761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IE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More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IE" sz="18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Long Term Survivors</a:t>
              </a:r>
            </a:p>
            <a:p>
              <a:pPr>
                <a:lnSpc>
                  <a:spcPct val="107000"/>
                </a:lnSpc>
              </a:pPr>
              <a:endPara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</a:pPr>
              <a:endPara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80" y="530282"/>
            <a:ext cx="11382775" cy="810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Secondary Impacts of Paediatric Cancer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C78A6499-1B44-4EA7-885D-758DED3BC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57" y="5085592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1E1BD6-CA08-58F1-C30F-D21BCAA90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159" y="1453392"/>
            <a:ext cx="9780288" cy="39512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 cancer survivors are more likely to:</a:t>
            </a:r>
            <a:endParaRPr lang="en-IE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0EAB5E-4E01-8BAF-AD31-21A14F4A8432}"/>
              </a:ext>
            </a:extLst>
          </p:cNvPr>
          <p:cNvSpPr/>
          <p:nvPr/>
        </p:nvSpPr>
        <p:spPr>
          <a:xfrm>
            <a:off x="4758454" y="4283506"/>
            <a:ext cx="2152279" cy="208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F4AEDA-8C37-1D2B-86D2-92638B9FC830}"/>
              </a:ext>
            </a:extLst>
          </p:cNvPr>
          <p:cNvSpPr/>
          <p:nvPr/>
        </p:nvSpPr>
        <p:spPr>
          <a:xfrm>
            <a:off x="6431019" y="2290086"/>
            <a:ext cx="2095473" cy="2097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8E4943-3502-044E-D66E-2EC9FE35D6FA}"/>
              </a:ext>
            </a:extLst>
          </p:cNvPr>
          <p:cNvSpPr/>
          <p:nvPr/>
        </p:nvSpPr>
        <p:spPr>
          <a:xfrm>
            <a:off x="7764152" y="4447697"/>
            <a:ext cx="2152899" cy="19329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02BB8D-53E5-1191-F2B8-0C4C2E382FEF}"/>
              </a:ext>
            </a:extLst>
          </p:cNvPr>
          <p:cNvSpPr/>
          <p:nvPr/>
        </p:nvSpPr>
        <p:spPr>
          <a:xfrm>
            <a:off x="9366763" y="2360406"/>
            <a:ext cx="2061169" cy="2097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DF4135-B33C-EC9A-D553-B09872641E92}"/>
              </a:ext>
            </a:extLst>
          </p:cNvPr>
          <p:cNvGrpSpPr/>
          <p:nvPr/>
        </p:nvGrpSpPr>
        <p:grpSpPr>
          <a:xfrm>
            <a:off x="73983" y="2507397"/>
            <a:ext cx="2670751" cy="1825630"/>
            <a:chOff x="836159" y="4970128"/>
            <a:chExt cx="1760737" cy="1102483"/>
          </a:xfrm>
        </p:grpSpPr>
        <p:pic>
          <p:nvPicPr>
            <p:cNvPr id="20" name="Graphic 19" descr="Briefcase with solid fill">
              <a:extLst>
                <a:ext uri="{FF2B5EF4-FFF2-40B4-BE49-F238E27FC236}">
                  <a16:creationId xmlns:a16="http://schemas.microsoft.com/office/drawing/2014/main" id="{6AF60731-719C-26A1-2C73-3DE388F1A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8315" y="4970128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96638B-3EE9-902E-2E70-98DD400BCC40}"/>
                </a:ext>
              </a:extLst>
            </p:cNvPr>
            <p:cNvSpPr txBox="1"/>
            <p:nvPr/>
          </p:nvSpPr>
          <p:spPr>
            <a:xfrm>
              <a:off x="836159" y="5816593"/>
              <a:ext cx="1760737" cy="25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Underemployed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134276-478D-0249-C7A8-D9CB4FD11B8B}"/>
              </a:ext>
            </a:extLst>
          </p:cNvPr>
          <p:cNvGrpSpPr/>
          <p:nvPr/>
        </p:nvGrpSpPr>
        <p:grpSpPr>
          <a:xfrm>
            <a:off x="1735634" y="4401714"/>
            <a:ext cx="2139505" cy="1945571"/>
            <a:chOff x="2749296" y="4978393"/>
            <a:chExt cx="1760737" cy="14661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DD0D62-E346-F51B-2EAB-F6F8DDB509B0}"/>
                </a:ext>
              </a:extLst>
            </p:cNvPr>
            <p:cNvSpPr txBox="1"/>
            <p:nvPr/>
          </p:nvSpPr>
          <p:spPr>
            <a:xfrm>
              <a:off x="2749296" y="5798227"/>
              <a:ext cx="17607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Struggle Academically</a:t>
              </a:r>
            </a:p>
          </p:txBody>
        </p:sp>
        <p:pic>
          <p:nvPicPr>
            <p:cNvPr id="24" name="Graphic 23" descr="Classroom outline">
              <a:extLst>
                <a:ext uri="{FF2B5EF4-FFF2-40B4-BE49-F238E27FC236}">
                  <a16:creationId xmlns:a16="http://schemas.microsoft.com/office/drawing/2014/main" id="{A44C31D0-CEB8-391E-FBEC-FA80C1816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54096" y="4978393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8C6004-5611-771F-2DFC-AEBFE68ED4D0}"/>
              </a:ext>
            </a:extLst>
          </p:cNvPr>
          <p:cNvGrpSpPr/>
          <p:nvPr/>
        </p:nvGrpSpPr>
        <p:grpSpPr>
          <a:xfrm>
            <a:off x="3173383" y="2507397"/>
            <a:ext cx="2484166" cy="1763190"/>
            <a:chOff x="3088982" y="4947408"/>
            <a:chExt cx="1760737" cy="1151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C85BE7-8E9D-90E1-2B9B-5575B1E0FD4B}"/>
                </a:ext>
              </a:extLst>
            </p:cNvPr>
            <p:cNvSpPr txBox="1"/>
            <p:nvPr/>
          </p:nvSpPr>
          <p:spPr>
            <a:xfrm>
              <a:off x="3088982" y="5830004"/>
              <a:ext cx="1760737" cy="268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Hospitalised</a:t>
              </a:r>
            </a:p>
          </p:txBody>
        </p:sp>
        <p:pic>
          <p:nvPicPr>
            <p:cNvPr id="27" name="Graphic 26" descr="Inpatient with solid fill">
              <a:extLst>
                <a:ext uri="{FF2B5EF4-FFF2-40B4-BE49-F238E27FC236}">
                  <a16:creationId xmlns:a16="http://schemas.microsoft.com/office/drawing/2014/main" id="{3FD11051-97E2-DB09-D33E-8FC78F6D0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77235" y="4947408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A5A1F-52B6-3880-2431-0144EC838D55}"/>
              </a:ext>
            </a:extLst>
          </p:cNvPr>
          <p:cNvGrpSpPr/>
          <p:nvPr/>
        </p:nvGrpSpPr>
        <p:grpSpPr>
          <a:xfrm>
            <a:off x="4680935" y="4349464"/>
            <a:ext cx="2415945" cy="1971775"/>
            <a:chOff x="4610379" y="4075054"/>
            <a:chExt cx="1760737" cy="1358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330498-BFB6-2918-0AA9-7D7B1C3EF6DA}"/>
                </a:ext>
              </a:extLst>
            </p:cNvPr>
            <p:cNvSpPr txBox="1"/>
            <p:nvPr/>
          </p:nvSpPr>
          <p:spPr>
            <a:xfrm>
              <a:off x="4610379" y="4988135"/>
              <a:ext cx="1760737" cy="44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Mental Health </a:t>
              </a:r>
            </a:p>
            <a:p>
              <a:pPr algn="ctr"/>
              <a:r>
                <a:rPr lang="en-IE" dirty="0"/>
                <a:t>Impacts</a:t>
              </a:r>
            </a:p>
          </p:txBody>
        </p:sp>
        <p:pic>
          <p:nvPicPr>
            <p:cNvPr id="30" name="Graphic 29" descr="Head with gears outline">
              <a:extLst>
                <a:ext uri="{FF2B5EF4-FFF2-40B4-BE49-F238E27FC236}">
                  <a16:creationId xmlns:a16="http://schemas.microsoft.com/office/drawing/2014/main" id="{DCDF9085-5870-6930-C46B-5CDCBAAA2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33547" y="4075054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FBA273-4568-7080-1DAC-CFF5342152CB}"/>
              </a:ext>
            </a:extLst>
          </p:cNvPr>
          <p:cNvGrpSpPr/>
          <p:nvPr/>
        </p:nvGrpSpPr>
        <p:grpSpPr>
          <a:xfrm>
            <a:off x="6336136" y="2466101"/>
            <a:ext cx="2415945" cy="1809865"/>
            <a:chOff x="6294684" y="2626152"/>
            <a:chExt cx="1760737" cy="12169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27D656-6E7E-A3DE-EA84-3D8E93C97066}"/>
                </a:ext>
              </a:extLst>
            </p:cNvPr>
            <p:cNvSpPr txBox="1"/>
            <p:nvPr/>
          </p:nvSpPr>
          <p:spPr>
            <a:xfrm>
              <a:off x="6294684" y="3408478"/>
              <a:ext cx="1760737" cy="434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Social </a:t>
              </a:r>
            </a:p>
            <a:p>
              <a:pPr algn="ctr"/>
              <a:r>
                <a:rPr lang="en-IE" dirty="0"/>
                <a:t>Challenges</a:t>
              </a:r>
            </a:p>
          </p:txBody>
        </p:sp>
        <p:pic>
          <p:nvPicPr>
            <p:cNvPr id="34" name="Graphic 33" descr="Dance with solid fill">
              <a:extLst>
                <a:ext uri="{FF2B5EF4-FFF2-40B4-BE49-F238E27FC236}">
                  <a16:creationId xmlns:a16="http://schemas.microsoft.com/office/drawing/2014/main" id="{CB8F8104-C34E-AD58-C08C-5B392413F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54230" y="2626152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522764-676C-FF2B-B317-3C4E0E685D8F}"/>
              </a:ext>
            </a:extLst>
          </p:cNvPr>
          <p:cNvGrpSpPr/>
          <p:nvPr/>
        </p:nvGrpSpPr>
        <p:grpSpPr>
          <a:xfrm>
            <a:off x="7796022" y="4577343"/>
            <a:ext cx="2152899" cy="1761326"/>
            <a:chOff x="7852655" y="4098811"/>
            <a:chExt cx="1760737" cy="13057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0265BB2-9545-DDD4-2D5E-BACFDCEFFD01}"/>
                </a:ext>
              </a:extLst>
            </p:cNvPr>
            <p:cNvSpPr txBox="1"/>
            <p:nvPr/>
          </p:nvSpPr>
          <p:spPr>
            <a:xfrm>
              <a:off x="7852655" y="5035276"/>
              <a:ext cx="1760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Poverty</a:t>
              </a:r>
            </a:p>
          </p:txBody>
        </p:sp>
        <p:pic>
          <p:nvPicPr>
            <p:cNvPr id="39" name="Graphic 38" descr="Money with solid fill">
              <a:extLst>
                <a:ext uri="{FF2B5EF4-FFF2-40B4-BE49-F238E27FC236}">
                  <a16:creationId xmlns:a16="http://schemas.microsoft.com/office/drawing/2014/main" id="{54D2FB4B-CB7E-380D-DB30-9A804EEE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75823" y="4098811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CA4147-060D-9083-65EE-48127568AF4F}"/>
              </a:ext>
            </a:extLst>
          </p:cNvPr>
          <p:cNvGrpSpPr/>
          <p:nvPr/>
        </p:nvGrpSpPr>
        <p:grpSpPr>
          <a:xfrm>
            <a:off x="9386178" y="2572111"/>
            <a:ext cx="2022341" cy="1703889"/>
            <a:chOff x="9809808" y="2376024"/>
            <a:chExt cx="1760737" cy="139440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0BC951A-D387-CA40-0D2D-D234DC872A2B}"/>
                </a:ext>
              </a:extLst>
            </p:cNvPr>
            <p:cNvSpPr txBox="1"/>
            <p:nvPr/>
          </p:nvSpPr>
          <p:spPr>
            <a:xfrm>
              <a:off x="9809808" y="3401101"/>
              <a:ext cx="1760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/>
                <a:t>Health Impacts</a:t>
              </a:r>
            </a:p>
          </p:txBody>
        </p:sp>
        <p:pic>
          <p:nvPicPr>
            <p:cNvPr id="42" name="Graphic 41" descr="Doctor male outline">
              <a:extLst>
                <a:ext uri="{FF2B5EF4-FFF2-40B4-BE49-F238E27FC236}">
                  <a16:creationId xmlns:a16="http://schemas.microsoft.com/office/drawing/2014/main" id="{459325D4-3AB1-7C3B-312F-C7A0B264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192670" y="23760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9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29" y="462830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Impact on Caregivers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34" y="5385483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B39451E-99CC-73FA-DDFB-277ED6BCEDCF}"/>
              </a:ext>
            </a:extLst>
          </p:cNvPr>
          <p:cNvSpPr txBox="1">
            <a:spLocks/>
          </p:cNvSpPr>
          <p:nvPr/>
        </p:nvSpPr>
        <p:spPr>
          <a:xfrm>
            <a:off x="1032695" y="4167565"/>
            <a:ext cx="4259437" cy="2500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Parental Impact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Emotional, logistical and financial impacts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impact on parent                        socio-economic wellbeing </a:t>
            </a:r>
            <a:r>
              <a:rPr lang="en-IE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are unlikely to seek outside support</a:t>
            </a: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8A4CA1-A62A-68B3-6558-54A3B6B8B3BC}"/>
              </a:ext>
            </a:extLst>
          </p:cNvPr>
          <p:cNvSpPr/>
          <p:nvPr/>
        </p:nvSpPr>
        <p:spPr>
          <a:xfrm>
            <a:off x="6835915" y="1927399"/>
            <a:ext cx="1068942" cy="880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172" name="Picture 4" descr="chores icon, father icon, home icon, house icon, husband icon, many hands  icon, multitask icon">
            <a:extLst>
              <a:ext uri="{FF2B5EF4-FFF2-40B4-BE49-F238E27FC236}">
                <a16:creationId xmlns:a16="http://schemas.microsoft.com/office/drawing/2014/main" id="{938B6D6C-AF0E-9F3A-CC50-137E3B76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64" y="1440077"/>
            <a:ext cx="2736301" cy="273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73686F3-B4E0-98F6-D97A-DBA2EA2C3EE8}"/>
              </a:ext>
            </a:extLst>
          </p:cNvPr>
          <p:cNvSpPr txBox="1">
            <a:spLocks/>
          </p:cNvSpPr>
          <p:nvPr/>
        </p:nvSpPr>
        <p:spPr>
          <a:xfrm>
            <a:off x="6245033" y="4218504"/>
            <a:ext cx="4827707" cy="241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GB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Parental </a:t>
            </a:r>
            <a:r>
              <a:rPr lang="en-I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dual role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strain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27% experience clinical levels of psychological distress 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fear of recurrence</a:t>
            </a: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400" dirty="0"/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0DD362-00BC-1BEE-3B7C-508DE6890A8D}"/>
              </a:ext>
            </a:extLst>
          </p:cNvPr>
          <p:cNvGrpSpPr/>
          <p:nvPr/>
        </p:nvGrpSpPr>
        <p:grpSpPr>
          <a:xfrm>
            <a:off x="6520928" y="617396"/>
            <a:ext cx="3680708" cy="3500833"/>
            <a:chOff x="1626587" y="946317"/>
            <a:chExt cx="3680708" cy="3500833"/>
          </a:xfrm>
        </p:grpSpPr>
        <p:pic>
          <p:nvPicPr>
            <p:cNvPr id="7170" name="Picture 2" descr="Parental responsibility Images, Stock Photos &amp; Vectors | Shutterstock">
              <a:extLst>
                <a:ext uri="{FF2B5EF4-FFF2-40B4-BE49-F238E27FC236}">
                  <a16:creationId xmlns:a16="http://schemas.microsoft.com/office/drawing/2014/main" id="{DFD11CB7-255A-6C24-0153-2BC0AC5F8B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0" t="12668" r="69454" b="36429"/>
            <a:stretch/>
          </p:blipFill>
          <p:spPr bwMode="auto">
            <a:xfrm>
              <a:off x="1626587" y="946317"/>
              <a:ext cx="3680708" cy="350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AD3D1B-CA55-1CAD-6AE6-CF7FEEBF97D1}"/>
                </a:ext>
              </a:extLst>
            </p:cNvPr>
            <p:cNvSpPr/>
            <p:nvPr/>
          </p:nvSpPr>
          <p:spPr>
            <a:xfrm>
              <a:off x="1752906" y="2165985"/>
              <a:ext cx="978876" cy="901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Graphic 4" descr="Heart with pulse with solid fill">
              <a:extLst>
                <a:ext uri="{FF2B5EF4-FFF2-40B4-BE49-F238E27FC236}">
                  <a16:creationId xmlns:a16="http://schemas.microsoft.com/office/drawing/2014/main" id="{C2CFB9BC-A969-8AD0-8A32-EFB2637CE4DD}"/>
                </a:ext>
              </a:extLst>
            </p:cNvPr>
            <p:cNvSpPr/>
            <p:nvPr/>
          </p:nvSpPr>
          <p:spPr>
            <a:xfrm>
              <a:off x="1861787" y="2332254"/>
              <a:ext cx="756436" cy="700902"/>
            </a:xfrm>
            <a:custGeom>
              <a:avLst/>
              <a:gdLst>
                <a:gd name="connsiteX0" fmla="*/ 381000 w 756436"/>
                <a:gd name="connsiteY0" fmla="*/ 698509 h 700902"/>
                <a:gd name="connsiteX1" fmla="*/ 520519 w 756436"/>
                <a:gd name="connsiteY1" fmla="*/ 577664 h 700902"/>
                <a:gd name="connsiteX2" fmla="*/ 688989 w 756436"/>
                <a:gd name="connsiteY2" fmla="*/ 379048 h 700902"/>
                <a:gd name="connsiteX3" fmla="*/ 746778 w 756436"/>
                <a:gd name="connsiteY3" fmla="*/ 134965 h 700902"/>
                <a:gd name="connsiteX4" fmla="*/ 581649 w 756436"/>
                <a:gd name="connsiteY4" fmla="*/ 741 h 700902"/>
                <a:gd name="connsiteX5" fmla="*/ 377882 w 756436"/>
                <a:gd name="connsiteY5" fmla="*/ 146059 h 700902"/>
                <a:gd name="connsiteX6" fmla="*/ 197609 w 756436"/>
                <a:gd name="connsiteY6" fmla="*/ 305 h 700902"/>
                <a:gd name="connsiteX7" fmla="*/ 18561 w 756436"/>
                <a:gd name="connsiteY7" fmla="*/ 112558 h 700902"/>
                <a:gd name="connsiteX8" fmla="*/ 53970 w 756436"/>
                <a:gd name="connsiteY8" fmla="*/ 358164 h 700902"/>
                <a:gd name="connsiteX9" fmla="*/ 220324 w 756436"/>
                <a:gd name="connsiteY9" fmla="*/ 563089 h 700902"/>
                <a:gd name="connsiteX10" fmla="*/ 377882 w 756436"/>
                <a:gd name="connsiteY10" fmla="*/ 700902 h 700902"/>
                <a:gd name="connsiteX11" fmla="*/ 199725 w 756436"/>
                <a:gd name="connsiteY11" fmla="*/ 328686 h 700902"/>
                <a:gd name="connsiteX12" fmla="*/ 233129 w 756436"/>
                <a:gd name="connsiteY12" fmla="*/ 230792 h 700902"/>
                <a:gd name="connsiteX13" fmla="*/ 252949 w 756436"/>
                <a:gd name="connsiteY13" fmla="*/ 172599 h 700902"/>
                <a:gd name="connsiteX14" fmla="*/ 287356 w 756436"/>
                <a:gd name="connsiteY14" fmla="*/ 145950 h 700902"/>
                <a:gd name="connsiteX15" fmla="*/ 303279 w 756436"/>
                <a:gd name="connsiteY15" fmla="*/ 175754 h 700902"/>
                <a:gd name="connsiteX16" fmla="*/ 312521 w 756436"/>
                <a:gd name="connsiteY16" fmla="*/ 223940 h 700902"/>
                <a:gd name="connsiteX17" fmla="*/ 339244 w 756436"/>
                <a:gd name="connsiteY17" fmla="*/ 363167 h 700902"/>
                <a:gd name="connsiteX18" fmla="*/ 356948 w 756436"/>
                <a:gd name="connsiteY18" fmla="*/ 455623 h 700902"/>
                <a:gd name="connsiteX19" fmla="*/ 421530 w 756436"/>
                <a:gd name="connsiteY19" fmla="*/ 288767 h 700902"/>
                <a:gd name="connsiteX20" fmla="*/ 435783 w 756436"/>
                <a:gd name="connsiteY20" fmla="*/ 252003 h 700902"/>
                <a:gd name="connsiteX21" fmla="*/ 458053 w 756436"/>
                <a:gd name="connsiteY21" fmla="*/ 229052 h 700902"/>
                <a:gd name="connsiteX22" fmla="*/ 484887 w 756436"/>
                <a:gd name="connsiteY22" fmla="*/ 255157 h 700902"/>
                <a:gd name="connsiteX23" fmla="*/ 498583 w 756436"/>
                <a:gd name="connsiteY23" fmla="*/ 301059 h 700902"/>
                <a:gd name="connsiteX24" fmla="*/ 525752 w 756436"/>
                <a:gd name="connsiteY24" fmla="*/ 392318 h 700902"/>
                <a:gd name="connsiteX25" fmla="*/ 552587 w 756436"/>
                <a:gd name="connsiteY25" fmla="*/ 363493 h 700902"/>
                <a:gd name="connsiteX26" fmla="*/ 581426 w 756436"/>
                <a:gd name="connsiteY26" fmla="*/ 333255 h 700902"/>
                <a:gd name="connsiteX27" fmla="*/ 625965 w 756436"/>
                <a:gd name="connsiteY27" fmla="*/ 329122 h 700902"/>
                <a:gd name="connsiteX28" fmla="*/ 667387 w 756436"/>
                <a:gd name="connsiteY28" fmla="*/ 329122 h 700902"/>
                <a:gd name="connsiteX29" fmla="*/ 640107 w 756436"/>
                <a:gd name="connsiteY29" fmla="*/ 372630 h 700902"/>
                <a:gd name="connsiteX30" fmla="*/ 603919 w 756436"/>
                <a:gd name="connsiteY30" fmla="*/ 372630 h 700902"/>
                <a:gd name="connsiteX31" fmla="*/ 532322 w 756436"/>
                <a:gd name="connsiteY31" fmla="*/ 449640 h 700902"/>
                <a:gd name="connsiteX32" fmla="*/ 500952 w 756436"/>
                <a:gd name="connsiteY32" fmla="*/ 452363 h 700902"/>
                <a:gd name="connsiteX33" fmla="*/ 496245 w 756436"/>
                <a:gd name="connsiteY33" fmla="*/ 447030 h 700902"/>
                <a:gd name="connsiteX34" fmla="*/ 491012 w 756436"/>
                <a:gd name="connsiteY34" fmla="*/ 432237 h 700902"/>
                <a:gd name="connsiteX35" fmla="*/ 472416 w 756436"/>
                <a:gd name="connsiteY35" fmla="*/ 370128 h 700902"/>
                <a:gd name="connsiteX36" fmla="*/ 457273 w 756436"/>
                <a:gd name="connsiteY36" fmla="*/ 319223 h 700902"/>
                <a:gd name="connsiteX37" fmla="*/ 372314 w 756436"/>
                <a:gd name="connsiteY37" fmla="*/ 538615 h 700902"/>
                <a:gd name="connsiteX38" fmla="*/ 362182 w 756436"/>
                <a:gd name="connsiteY38" fmla="*/ 553626 h 700902"/>
                <a:gd name="connsiteX39" fmla="*/ 331217 w 756436"/>
                <a:gd name="connsiteY39" fmla="*/ 548012 h 700902"/>
                <a:gd name="connsiteX40" fmla="*/ 327664 w 756436"/>
                <a:gd name="connsiteY40" fmla="*/ 539594 h 700902"/>
                <a:gd name="connsiteX41" fmla="*/ 321762 w 756436"/>
                <a:gd name="connsiteY41" fmla="*/ 509138 h 700902"/>
                <a:gd name="connsiteX42" fmla="*/ 293591 w 756436"/>
                <a:gd name="connsiteY42" fmla="*/ 362297 h 700902"/>
                <a:gd name="connsiteX43" fmla="*/ 272547 w 756436"/>
                <a:gd name="connsiteY43" fmla="*/ 252546 h 700902"/>
                <a:gd name="connsiteX44" fmla="*/ 241146 w 756436"/>
                <a:gd name="connsiteY44" fmla="*/ 344676 h 700902"/>
                <a:gd name="connsiteX45" fmla="*/ 214534 w 756436"/>
                <a:gd name="connsiteY45" fmla="*/ 372630 h 700902"/>
                <a:gd name="connsiteX46" fmla="*/ 165430 w 756436"/>
                <a:gd name="connsiteY46" fmla="*/ 372630 h 700902"/>
                <a:gd name="connsiteX47" fmla="*/ 115323 w 756436"/>
                <a:gd name="connsiteY47" fmla="*/ 372630 h 700902"/>
                <a:gd name="connsiteX48" fmla="*/ 88043 w 756436"/>
                <a:gd name="connsiteY48" fmla="*/ 329122 h 70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56436" h="700902">
                  <a:moveTo>
                    <a:pt x="381000" y="698509"/>
                  </a:moveTo>
                  <a:cubicBezTo>
                    <a:pt x="429824" y="660856"/>
                    <a:pt x="476406" y="620508"/>
                    <a:pt x="520519" y="577664"/>
                  </a:cubicBezTo>
                  <a:cubicBezTo>
                    <a:pt x="584465" y="518151"/>
                    <a:pt x="641011" y="451486"/>
                    <a:pt x="688989" y="379048"/>
                  </a:cubicBezTo>
                  <a:cubicBezTo>
                    <a:pt x="733528" y="308999"/>
                    <a:pt x="776063" y="218066"/>
                    <a:pt x="746778" y="134965"/>
                  </a:cubicBezTo>
                  <a:cubicBezTo>
                    <a:pt x="723061" y="66221"/>
                    <a:pt x="657254" y="7811"/>
                    <a:pt x="581649" y="741"/>
                  </a:cubicBezTo>
                  <a:cubicBezTo>
                    <a:pt x="486112" y="-8505"/>
                    <a:pt x="416965" y="70463"/>
                    <a:pt x="377882" y="146059"/>
                  </a:cubicBezTo>
                  <a:cubicBezTo>
                    <a:pt x="342139" y="76881"/>
                    <a:pt x="283013" y="5526"/>
                    <a:pt x="197609" y="305"/>
                  </a:cubicBezTo>
                  <a:cubicBezTo>
                    <a:pt x="121781" y="-4263"/>
                    <a:pt x="51186" y="47839"/>
                    <a:pt x="18561" y="112558"/>
                  </a:cubicBezTo>
                  <a:cubicBezTo>
                    <a:pt x="-22303" y="193810"/>
                    <a:pt x="10990" y="285178"/>
                    <a:pt x="53970" y="358164"/>
                  </a:cubicBezTo>
                  <a:cubicBezTo>
                    <a:pt x="98509" y="434304"/>
                    <a:pt x="157747" y="501198"/>
                    <a:pt x="220324" y="563089"/>
                  </a:cubicBezTo>
                  <a:cubicBezTo>
                    <a:pt x="269655" y="612391"/>
                    <a:pt x="322290" y="658430"/>
                    <a:pt x="377882" y="700902"/>
                  </a:cubicBezTo>
                  <a:close/>
                  <a:moveTo>
                    <a:pt x="199725" y="328686"/>
                  </a:moveTo>
                  <a:lnTo>
                    <a:pt x="233129" y="230792"/>
                  </a:lnTo>
                  <a:lnTo>
                    <a:pt x="252949" y="172599"/>
                  </a:lnTo>
                  <a:cubicBezTo>
                    <a:pt x="258071" y="157480"/>
                    <a:pt x="265977" y="137249"/>
                    <a:pt x="287356" y="145950"/>
                  </a:cubicBezTo>
                  <a:cubicBezTo>
                    <a:pt x="300272" y="151280"/>
                    <a:pt x="301052" y="164333"/>
                    <a:pt x="303279" y="175754"/>
                  </a:cubicBezTo>
                  <a:lnTo>
                    <a:pt x="312521" y="223940"/>
                  </a:lnTo>
                  <a:lnTo>
                    <a:pt x="339244" y="363167"/>
                  </a:lnTo>
                  <a:lnTo>
                    <a:pt x="356948" y="455623"/>
                  </a:lnTo>
                  <a:lnTo>
                    <a:pt x="421530" y="288767"/>
                  </a:lnTo>
                  <a:lnTo>
                    <a:pt x="435783" y="252003"/>
                  </a:lnTo>
                  <a:cubicBezTo>
                    <a:pt x="439903" y="241125"/>
                    <a:pt x="444134" y="230248"/>
                    <a:pt x="458053" y="229052"/>
                  </a:cubicBezTo>
                  <a:cubicBezTo>
                    <a:pt x="475757" y="227311"/>
                    <a:pt x="480990" y="242104"/>
                    <a:pt x="484887" y="255157"/>
                  </a:cubicBezTo>
                  <a:lnTo>
                    <a:pt x="498583" y="301059"/>
                  </a:lnTo>
                  <a:lnTo>
                    <a:pt x="525752" y="392318"/>
                  </a:lnTo>
                  <a:lnTo>
                    <a:pt x="552587" y="363493"/>
                  </a:lnTo>
                  <a:cubicBezTo>
                    <a:pt x="561171" y="352522"/>
                    <a:pt x="570829" y="342394"/>
                    <a:pt x="581426" y="333255"/>
                  </a:cubicBezTo>
                  <a:cubicBezTo>
                    <a:pt x="592561" y="325641"/>
                    <a:pt x="613160" y="329122"/>
                    <a:pt x="625965" y="329122"/>
                  </a:cubicBezTo>
                  <a:lnTo>
                    <a:pt x="667387" y="329122"/>
                  </a:lnTo>
                  <a:cubicBezTo>
                    <a:pt x="659147" y="343588"/>
                    <a:pt x="650017" y="358164"/>
                    <a:pt x="640107" y="372630"/>
                  </a:cubicBezTo>
                  <a:lnTo>
                    <a:pt x="603919" y="372630"/>
                  </a:lnTo>
                  <a:cubicBezTo>
                    <a:pt x="580201" y="398191"/>
                    <a:pt x="557486" y="425384"/>
                    <a:pt x="532322" y="449640"/>
                  </a:cubicBezTo>
                  <a:cubicBezTo>
                    <a:pt x="524428" y="458854"/>
                    <a:pt x="510384" y="460074"/>
                    <a:pt x="500952" y="452363"/>
                  </a:cubicBezTo>
                  <a:cubicBezTo>
                    <a:pt x="499097" y="450847"/>
                    <a:pt x="497507" y="449045"/>
                    <a:pt x="496245" y="447030"/>
                  </a:cubicBezTo>
                  <a:cubicBezTo>
                    <a:pt x="493825" y="442352"/>
                    <a:pt x="492065" y="437376"/>
                    <a:pt x="491012" y="432237"/>
                  </a:cubicBezTo>
                  <a:lnTo>
                    <a:pt x="472416" y="370128"/>
                  </a:lnTo>
                  <a:lnTo>
                    <a:pt x="457273" y="319223"/>
                  </a:lnTo>
                  <a:cubicBezTo>
                    <a:pt x="428879" y="392427"/>
                    <a:pt x="401599" y="465738"/>
                    <a:pt x="372314" y="538615"/>
                  </a:cubicBezTo>
                  <a:cubicBezTo>
                    <a:pt x="370677" y="544552"/>
                    <a:pt x="367123" y="549817"/>
                    <a:pt x="362182" y="553626"/>
                  </a:cubicBezTo>
                  <a:cubicBezTo>
                    <a:pt x="352044" y="560428"/>
                    <a:pt x="338181" y="557915"/>
                    <a:pt x="331217" y="548012"/>
                  </a:cubicBezTo>
                  <a:cubicBezTo>
                    <a:pt x="329438" y="545482"/>
                    <a:pt x="328227" y="542614"/>
                    <a:pt x="327664" y="539594"/>
                  </a:cubicBezTo>
                  <a:cubicBezTo>
                    <a:pt x="325103" y="529587"/>
                    <a:pt x="323767" y="519145"/>
                    <a:pt x="321762" y="509138"/>
                  </a:cubicBezTo>
                  <a:lnTo>
                    <a:pt x="293591" y="362297"/>
                  </a:lnTo>
                  <a:lnTo>
                    <a:pt x="272547" y="252546"/>
                  </a:lnTo>
                  <a:lnTo>
                    <a:pt x="241146" y="344676"/>
                  </a:lnTo>
                  <a:cubicBezTo>
                    <a:pt x="236358" y="358381"/>
                    <a:pt x="232573" y="371760"/>
                    <a:pt x="214534" y="372630"/>
                  </a:cubicBezTo>
                  <a:cubicBezTo>
                    <a:pt x="198166" y="373392"/>
                    <a:pt x="181686" y="372630"/>
                    <a:pt x="165430" y="372630"/>
                  </a:cubicBezTo>
                  <a:lnTo>
                    <a:pt x="115323" y="372630"/>
                  </a:lnTo>
                  <a:cubicBezTo>
                    <a:pt x="105524" y="358164"/>
                    <a:pt x="96282" y="343588"/>
                    <a:pt x="88043" y="329122"/>
                  </a:cubicBezTo>
                  <a:close/>
                </a:path>
              </a:pathLst>
            </a:custGeom>
            <a:solidFill>
              <a:schemeClr val="dk1"/>
            </a:solidFill>
            <a:ln w="11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87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AB7369-5487-45F2-9B03-8CAC569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209943" cy="8808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Resulting Service Limitations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DE6E5-7ED4-43E2-A384-862A95CC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0881" y="1675864"/>
            <a:ext cx="8209943" cy="427007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esources as limited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IE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esources as limited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Efficiencies needed to facilitate access to supports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I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care digitalisation</a:t>
            </a:r>
            <a:endParaRPr lang="en-IE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IE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BB8D1FE4-DB12-4C72-8220-120F07CBD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164" y="5394718"/>
            <a:ext cx="1620232" cy="88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9642277-20B2-DEB7-2F74-FFD31681463C}"/>
              </a:ext>
            </a:extLst>
          </p:cNvPr>
          <p:cNvGrpSpPr/>
          <p:nvPr/>
        </p:nvGrpSpPr>
        <p:grpSpPr>
          <a:xfrm>
            <a:off x="4936558" y="2111331"/>
            <a:ext cx="3141703" cy="1821982"/>
            <a:chOff x="2023440" y="2186094"/>
            <a:chExt cx="3141703" cy="1821982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3A544010-4EC9-EB95-5C12-2936E1FEB949}"/>
                </a:ext>
              </a:extLst>
            </p:cNvPr>
            <p:cNvSpPr/>
            <p:nvPr/>
          </p:nvSpPr>
          <p:spPr>
            <a:xfrm>
              <a:off x="3356920" y="2567852"/>
              <a:ext cx="409220" cy="1229821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CAEFBC-082C-521B-919F-36478D7D0DA9}"/>
                </a:ext>
              </a:extLst>
            </p:cNvPr>
            <p:cNvSpPr txBox="1"/>
            <p:nvPr/>
          </p:nvSpPr>
          <p:spPr>
            <a:xfrm>
              <a:off x="3912415" y="2834504"/>
              <a:ext cx="125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Reduced Access</a:t>
              </a:r>
            </a:p>
          </p:txBody>
        </p:sp>
        <p:pic>
          <p:nvPicPr>
            <p:cNvPr id="6" name="Graphic 5" descr="Euro outline">
              <a:extLst>
                <a:ext uri="{FF2B5EF4-FFF2-40B4-BE49-F238E27FC236}">
                  <a16:creationId xmlns:a16="http://schemas.microsoft.com/office/drawing/2014/main" id="{67972E01-9BA8-90F3-3C38-F758618B2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23440" y="2186094"/>
              <a:ext cx="914400" cy="91440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F07C01A-02D0-6DCE-A2C0-6BA1EE8867DE}"/>
                </a:ext>
              </a:extLst>
            </p:cNvPr>
            <p:cNvGrpSpPr/>
            <p:nvPr/>
          </p:nvGrpSpPr>
          <p:grpSpPr>
            <a:xfrm>
              <a:off x="2025875" y="3182763"/>
              <a:ext cx="935303" cy="825313"/>
              <a:chOff x="7706226" y="1747862"/>
              <a:chExt cx="935303" cy="825313"/>
            </a:xfrm>
          </p:grpSpPr>
          <p:grpSp>
            <p:nvGrpSpPr>
              <p:cNvPr id="20" name="Graphic 12" descr="Doctor male outline">
                <a:extLst>
                  <a:ext uri="{FF2B5EF4-FFF2-40B4-BE49-F238E27FC236}">
                    <a16:creationId xmlns:a16="http://schemas.microsoft.com/office/drawing/2014/main" id="{457C4C30-4E69-00D7-DB0B-EC532B687FCF}"/>
                  </a:ext>
                </a:extLst>
              </p:cNvPr>
              <p:cNvGrpSpPr/>
              <p:nvPr/>
            </p:nvGrpSpPr>
            <p:grpSpPr>
              <a:xfrm>
                <a:off x="7706226" y="1747862"/>
                <a:ext cx="590550" cy="743044"/>
                <a:chOff x="7706226" y="1747862"/>
                <a:chExt cx="590550" cy="743044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890756B-ED90-17DF-31D6-DC4234730CC6}"/>
                    </a:ext>
                  </a:extLst>
                </p:cNvPr>
                <p:cNvSpPr/>
                <p:nvPr/>
              </p:nvSpPr>
              <p:spPr>
                <a:xfrm>
                  <a:off x="7706226" y="1747862"/>
                  <a:ext cx="590550" cy="743044"/>
                </a:xfrm>
                <a:custGeom>
                  <a:avLst/>
                  <a:gdLst>
                    <a:gd name="connsiteX0" fmla="*/ 558432 w 590550"/>
                    <a:gd name="connsiteY0" fmla="*/ 468896 h 743044"/>
                    <a:gd name="connsiteX1" fmla="*/ 439741 w 590550"/>
                    <a:gd name="connsiteY1" fmla="*/ 407612 h 743044"/>
                    <a:gd name="connsiteX2" fmla="*/ 392821 w 590550"/>
                    <a:gd name="connsiteY2" fmla="*/ 388362 h 743044"/>
                    <a:gd name="connsiteX3" fmla="*/ 381000 w 590550"/>
                    <a:gd name="connsiteY3" fmla="*/ 370731 h 743044"/>
                    <a:gd name="connsiteX4" fmla="*/ 381000 w 590550"/>
                    <a:gd name="connsiteY4" fmla="*/ 342661 h 743044"/>
                    <a:gd name="connsiteX5" fmla="*/ 438150 w 590550"/>
                    <a:gd name="connsiteY5" fmla="*/ 228619 h 743044"/>
                    <a:gd name="connsiteX6" fmla="*/ 438150 w 590550"/>
                    <a:gd name="connsiteY6" fmla="*/ 222342 h 743044"/>
                    <a:gd name="connsiteX7" fmla="*/ 459105 w 590550"/>
                    <a:gd name="connsiteY7" fmla="*/ 195519 h 743044"/>
                    <a:gd name="connsiteX8" fmla="*/ 469678 w 590550"/>
                    <a:gd name="connsiteY8" fmla="*/ 157848 h 743044"/>
                    <a:gd name="connsiteX9" fmla="*/ 372923 w 590550"/>
                    <a:gd name="connsiteY9" fmla="*/ 17440 h 743044"/>
                    <a:gd name="connsiteX10" fmla="*/ 350510 w 590550"/>
                    <a:gd name="connsiteY10" fmla="*/ 19345 h 743044"/>
                    <a:gd name="connsiteX11" fmla="*/ 349329 w 590550"/>
                    <a:gd name="connsiteY11" fmla="*/ 20173 h 743044"/>
                    <a:gd name="connsiteX12" fmla="*/ 345062 w 590550"/>
                    <a:gd name="connsiteY12" fmla="*/ 14344 h 743044"/>
                    <a:gd name="connsiteX13" fmla="*/ 326403 w 590550"/>
                    <a:gd name="connsiteY13" fmla="*/ 2562 h 743044"/>
                    <a:gd name="connsiteX14" fmla="*/ 127159 w 590550"/>
                    <a:gd name="connsiteY14" fmla="*/ 140988 h 743044"/>
                    <a:gd name="connsiteX15" fmla="*/ 126787 w 590550"/>
                    <a:gd name="connsiteY15" fmla="*/ 142894 h 743044"/>
                    <a:gd name="connsiteX16" fmla="*/ 102422 w 590550"/>
                    <a:gd name="connsiteY16" fmla="*/ 202806 h 743044"/>
                    <a:gd name="connsiteX17" fmla="*/ 105060 w 590550"/>
                    <a:gd name="connsiteY17" fmla="*/ 216016 h 743044"/>
                    <a:gd name="connsiteX18" fmla="*/ 110347 w 590550"/>
                    <a:gd name="connsiteY18" fmla="*/ 217617 h 743044"/>
                    <a:gd name="connsiteX19" fmla="*/ 152400 w 590550"/>
                    <a:gd name="connsiteY19" fmla="*/ 217617 h 743044"/>
                    <a:gd name="connsiteX20" fmla="*/ 152400 w 590550"/>
                    <a:gd name="connsiteY20" fmla="*/ 228619 h 743044"/>
                    <a:gd name="connsiteX21" fmla="*/ 209483 w 590550"/>
                    <a:gd name="connsiteY21" fmla="*/ 342595 h 743044"/>
                    <a:gd name="connsiteX22" fmla="*/ 209483 w 590550"/>
                    <a:gd name="connsiteY22" fmla="*/ 370731 h 743044"/>
                    <a:gd name="connsiteX23" fmla="*/ 197663 w 590550"/>
                    <a:gd name="connsiteY23" fmla="*/ 388362 h 743044"/>
                    <a:gd name="connsiteX24" fmla="*/ 150409 w 590550"/>
                    <a:gd name="connsiteY24" fmla="*/ 407746 h 743044"/>
                    <a:gd name="connsiteX25" fmla="*/ 32242 w 590550"/>
                    <a:gd name="connsiteY25" fmla="*/ 468772 h 743044"/>
                    <a:gd name="connsiteX26" fmla="*/ 0 w 590550"/>
                    <a:gd name="connsiteY26" fmla="*/ 533419 h 743044"/>
                    <a:gd name="connsiteX27" fmla="*/ 0 w 590550"/>
                    <a:gd name="connsiteY27" fmla="*/ 695667 h 743044"/>
                    <a:gd name="connsiteX28" fmla="*/ 4239 w 590550"/>
                    <a:gd name="connsiteY28" fmla="*/ 698525 h 743044"/>
                    <a:gd name="connsiteX29" fmla="*/ 298304 w 590550"/>
                    <a:gd name="connsiteY29" fmla="*/ 743045 h 743044"/>
                    <a:gd name="connsiteX30" fmla="*/ 586654 w 590550"/>
                    <a:gd name="connsiteY30" fmla="*/ 698220 h 743044"/>
                    <a:gd name="connsiteX31" fmla="*/ 590550 w 590550"/>
                    <a:gd name="connsiteY31" fmla="*/ 695344 h 743044"/>
                    <a:gd name="connsiteX32" fmla="*/ 590550 w 590550"/>
                    <a:gd name="connsiteY32" fmla="*/ 533218 h 743044"/>
                    <a:gd name="connsiteX33" fmla="*/ 558432 w 590550"/>
                    <a:gd name="connsiteY33" fmla="*/ 468896 h 743044"/>
                    <a:gd name="connsiteX34" fmla="*/ 433435 w 590550"/>
                    <a:gd name="connsiteY34" fmla="*/ 504844 h 743044"/>
                    <a:gd name="connsiteX35" fmla="*/ 452485 w 590550"/>
                    <a:gd name="connsiteY35" fmla="*/ 523894 h 743044"/>
                    <a:gd name="connsiteX36" fmla="*/ 433435 w 590550"/>
                    <a:gd name="connsiteY36" fmla="*/ 542944 h 743044"/>
                    <a:gd name="connsiteX37" fmla="*/ 414385 w 590550"/>
                    <a:gd name="connsiteY37" fmla="*/ 523894 h 743044"/>
                    <a:gd name="connsiteX38" fmla="*/ 433435 w 590550"/>
                    <a:gd name="connsiteY38" fmla="*/ 504844 h 743044"/>
                    <a:gd name="connsiteX39" fmla="*/ 145513 w 590550"/>
                    <a:gd name="connsiteY39" fmla="*/ 146427 h 743044"/>
                    <a:gd name="connsiteX40" fmla="*/ 145875 w 590550"/>
                    <a:gd name="connsiteY40" fmla="*/ 144522 h 743044"/>
                    <a:gd name="connsiteX41" fmla="*/ 323155 w 590550"/>
                    <a:gd name="connsiteY41" fmla="*/ 21307 h 743044"/>
                    <a:gd name="connsiteX42" fmla="*/ 329689 w 590550"/>
                    <a:gd name="connsiteY42" fmla="*/ 25565 h 743044"/>
                    <a:gd name="connsiteX43" fmla="*/ 339442 w 590550"/>
                    <a:gd name="connsiteY43" fmla="*/ 38900 h 743044"/>
                    <a:gd name="connsiteX44" fmla="*/ 352568 w 590550"/>
                    <a:gd name="connsiteY44" fmla="*/ 41100 h 743044"/>
                    <a:gd name="connsiteX45" fmla="*/ 361388 w 590550"/>
                    <a:gd name="connsiteY45" fmla="*/ 34956 h 743044"/>
                    <a:gd name="connsiteX46" fmla="*/ 361388 w 590550"/>
                    <a:gd name="connsiteY46" fmla="*/ 34956 h 743044"/>
                    <a:gd name="connsiteX47" fmla="*/ 364569 w 590550"/>
                    <a:gd name="connsiteY47" fmla="*/ 34566 h 743044"/>
                    <a:gd name="connsiteX48" fmla="*/ 450675 w 590550"/>
                    <a:gd name="connsiteY48" fmla="*/ 159515 h 743044"/>
                    <a:gd name="connsiteX49" fmla="*/ 444008 w 590550"/>
                    <a:gd name="connsiteY49" fmla="*/ 183899 h 743044"/>
                    <a:gd name="connsiteX50" fmla="*/ 437207 w 590550"/>
                    <a:gd name="connsiteY50" fmla="*/ 192614 h 743044"/>
                    <a:gd name="connsiteX51" fmla="*/ 420510 w 590550"/>
                    <a:gd name="connsiteY51" fmla="*/ 157181 h 743044"/>
                    <a:gd name="connsiteX52" fmla="*/ 388125 w 590550"/>
                    <a:gd name="connsiteY52" fmla="*/ 120034 h 743044"/>
                    <a:gd name="connsiteX53" fmla="*/ 378543 w 590550"/>
                    <a:gd name="connsiteY53" fmla="*/ 117081 h 743044"/>
                    <a:gd name="connsiteX54" fmla="*/ 338109 w 590550"/>
                    <a:gd name="connsiteY54" fmla="*/ 150218 h 743044"/>
                    <a:gd name="connsiteX55" fmla="*/ 247621 w 590550"/>
                    <a:gd name="connsiteY55" fmla="*/ 198548 h 743044"/>
                    <a:gd name="connsiteX56" fmla="*/ 127168 w 590550"/>
                    <a:gd name="connsiteY56" fmla="*/ 198548 h 743044"/>
                    <a:gd name="connsiteX57" fmla="*/ 145513 w 590550"/>
                    <a:gd name="connsiteY57" fmla="*/ 146427 h 743044"/>
                    <a:gd name="connsiteX58" fmla="*/ 171450 w 590550"/>
                    <a:gd name="connsiteY58" fmla="*/ 228619 h 743044"/>
                    <a:gd name="connsiteX59" fmla="*/ 171450 w 590550"/>
                    <a:gd name="connsiteY59" fmla="*/ 217636 h 743044"/>
                    <a:gd name="connsiteX60" fmla="*/ 247650 w 590550"/>
                    <a:gd name="connsiteY60" fmla="*/ 217636 h 743044"/>
                    <a:gd name="connsiteX61" fmla="*/ 353044 w 590550"/>
                    <a:gd name="connsiteY61" fmla="*/ 162144 h 743044"/>
                    <a:gd name="connsiteX62" fmla="*/ 378143 w 590550"/>
                    <a:gd name="connsiteY62" fmla="*/ 137531 h 743044"/>
                    <a:gd name="connsiteX63" fmla="*/ 406184 w 590550"/>
                    <a:gd name="connsiteY63" fmla="*/ 169697 h 743044"/>
                    <a:gd name="connsiteX64" fmla="*/ 419100 w 590550"/>
                    <a:gd name="connsiteY64" fmla="*/ 204225 h 743044"/>
                    <a:gd name="connsiteX65" fmla="*/ 419100 w 590550"/>
                    <a:gd name="connsiteY65" fmla="*/ 228619 h 743044"/>
                    <a:gd name="connsiteX66" fmla="*/ 295275 w 590550"/>
                    <a:gd name="connsiteY66" fmla="*/ 352444 h 743044"/>
                    <a:gd name="connsiteX67" fmla="*/ 171450 w 590550"/>
                    <a:gd name="connsiteY67" fmla="*/ 228619 h 743044"/>
                    <a:gd name="connsiteX68" fmla="*/ 204902 w 590550"/>
                    <a:gd name="connsiteY68" fmla="*/ 405984 h 743044"/>
                    <a:gd name="connsiteX69" fmla="*/ 228600 w 590550"/>
                    <a:gd name="connsiteY69" fmla="*/ 370731 h 743044"/>
                    <a:gd name="connsiteX70" fmla="*/ 228600 w 590550"/>
                    <a:gd name="connsiteY70" fmla="*/ 354853 h 743044"/>
                    <a:gd name="connsiteX71" fmla="*/ 361998 w 590550"/>
                    <a:gd name="connsiteY71" fmla="*/ 354853 h 743044"/>
                    <a:gd name="connsiteX72" fmla="*/ 361998 w 590550"/>
                    <a:gd name="connsiteY72" fmla="*/ 370731 h 743044"/>
                    <a:gd name="connsiteX73" fmla="*/ 385629 w 590550"/>
                    <a:gd name="connsiteY73" fmla="*/ 405974 h 743044"/>
                    <a:gd name="connsiteX74" fmla="*/ 393592 w 590550"/>
                    <a:gd name="connsiteY74" fmla="*/ 409241 h 743044"/>
                    <a:gd name="connsiteX75" fmla="*/ 295275 w 590550"/>
                    <a:gd name="connsiteY75" fmla="*/ 428644 h 743044"/>
                    <a:gd name="connsiteX76" fmla="*/ 196958 w 590550"/>
                    <a:gd name="connsiteY76" fmla="*/ 409241 h 743044"/>
                    <a:gd name="connsiteX77" fmla="*/ 571500 w 590550"/>
                    <a:gd name="connsiteY77" fmla="*/ 685580 h 743044"/>
                    <a:gd name="connsiteX78" fmla="*/ 19050 w 590550"/>
                    <a:gd name="connsiteY78" fmla="*/ 685266 h 743044"/>
                    <a:gd name="connsiteX79" fmla="*/ 19050 w 590550"/>
                    <a:gd name="connsiteY79" fmla="*/ 533619 h 743044"/>
                    <a:gd name="connsiteX80" fmla="*/ 44129 w 590550"/>
                    <a:gd name="connsiteY80" fmla="*/ 483641 h 743044"/>
                    <a:gd name="connsiteX81" fmla="*/ 147638 w 590550"/>
                    <a:gd name="connsiteY81" fmla="*/ 429034 h 743044"/>
                    <a:gd name="connsiteX82" fmla="*/ 147638 w 590550"/>
                    <a:gd name="connsiteY82" fmla="*/ 486003 h 743044"/>
                    <a:gd name="connsiteX83" fmla="*/ 85725 w 590550"/>
                    <a:gd name="connsiteY83" fmla="*/ 552469 h 743044"/>
                    <a:gd name="connsiteX84" fmla="*/ 85725 w 590550"/>
                    <a:gd name="connsiteY84" fmla="*/ 623906 h 743044"/>
                    <a:gd name="connsiteX85" fmla="*/ 107823 w 590550"/>
                    <a:gd name="connsiteY85" fmla="*/ 651671 h 743044"/>
                    <a:gd name="connsiteX86" fmla="*/ 127859 w 590550"/>
                    <a:gd name="connsiteY86" fmla="*/ 654287 h 743044"/>
                    <a:gd name="connsiteX87" fmla="*/ 130474 w 590550"/>
                    <a:gd name="connsiteY87" fmla="*/ 634251 h 743044"/>
                    <a:gd name="connsiteX88" fmla="*/ 110439 w 590550"/>
                    <a:gd name="connsiteY88" fmla="*/ 631636 h 743044"/>
                    <a:gd name="connsiteX89" fmla="*/ 109814 w 590550"/>
                    <a:gd name="connsiteY89" fmla="*/ 632145 h 743044"/>
                    <a:gd name="connsiteX90" fmla="*/ 104775 w 590550"/>
                    <a:gd name="connsiteY90" fmla="*/ 623906 h 743044"/>
                    <a:gd name="connsiteX91" fmla="*/ 104775 w 590550"/>
                    <a:gd name="connsiteY91" fmla="*/ 552469 h 743044"/>
                    <a:gd name="connsiteX92" fmla="*/ 152400 w 590550"/>
                    <a:gd name="connsiteY92" fmla="*/ 504844 h 743044"/>
                    <a:gd name="connsiteX93" fmla="*/ 161925 w 590550"/>
                    <a:gd name="connsiteY93" fmla="*/ 504844 h 743044"/>
                    <a:gd name="connsiteX94" fmla="*/ 209550 w 590550"/>
                    <a:gd name="connsiteY94" fmla="*/ 552469 h 743044"/>
                    <a:gd name="connsiteX95" fmla="*/ 209550 w 590550"/>
                    <a:gd name="connsiteY95" fmla="*/ 623906 h 743044"/>
                    <a:gd name="connsiteX96" fmla="*/ 204521 w 590550"/>
                    <a:gd name="connsiteY96" fmla="*/ 632145 h 743044"/>
                    <a:gd name="connsiteX97" fmla="*/ 184370 w 590550"/>
                    <a:gd name="connsiteY97" fmla="*/ 633626 h 743044"/>
                    <a:gd name="connsiteX98" fmla="*/ 185851 w 590550"/>
                    <a:gd name="connsiteY98" fmla="*/ 653777 h 743044"/>
                    <a:gd name="connsiteX99" fmla="*/ 206002 w 590550"/>
                    <a:gd name="connsiteY99" fmla="*/ 652296 h 743044"/>
                    <a:gd name="connsiteX100" fmla="*/ 206512 w 590550"/>
                    <a:gd name="connsiteY100" fmla="*/ 651671 h 743044"/>
                    <a:gd name="connsiteX101" fmla="*/ 228600 w 590550"/>
                    <a:gd name="connsiteY101" fmla="*/ 623906 h 743044"/>
                    <a:gd name="connsiteX102" fmla="*/ 228600 w 590550"/>
                    <a:gd name="connsiteY102" fmla="*/ 552469 h 743044"/>
                    <a:gd name="connsiteX103" fmla="*/ 166688 w 590550"/>
                    <a:gd name="connsiteY103" fmla="*/ 486032 h 743044"/>
                    <a:gd name="connsiteX104" fmla="*/ 166688 w 590550"/>
                    <a:gd name="connsiteY104" fmla="*/ 422214 h 743044"/>
                    <a:gd name="connsiteX105" fmla="*/ 175765 w 590550"/>
                    <a:gd name="connsiteY105" fmla="*/ 419042 h 743044"/>
                    <a:gd name="connsiteX106" fmla="*/ 295275 w 590550"/>
                    <a:gd name="connsiteY106" fmla="*/ 447694 h 743044"/>
                    <a:gd name="connsiteX107" fmla="*/ 414719 w 590550"/>
                    <a:gd name="connsiteY107" fmla="*/ 419023 h 743044"/>
                    <a:gd name="connsiteX108" fmla="*/ 423891 w 590550"/>
                    <a:gd name="connsiteY108" fmla="*/ 422224 h 743044"/>
                    <a:gd name="connsiteX109" fmla="*/ 423891 w 590550"/>
                    <a:gd name="connsiteY109" fmla="*/ 486508 h 743044"/>
                    <a:gd name="connsiteX110" fmla="*/ 424015 w 590550"/>
                    <a:gd name="connsiteY110" fmla="*/ 487108 h 743044"/>
                    <a:gd name="connsiteX111" fmla="*/ 396500 w 590550"/>
                    <a:gd name="connsiteY111" fmla="*/ 533435 h 743044"/>
                    <a:gd name="connsiteX112" fmla="*/ 442827 w 590550"/>
                    <a:gd name="connsiteY112" fmla="*/ 560950 h 743044"/>
                    <a:gd name="connsiteX113" fmla="*/ 470342 w 590550"/>
                    <a:gd name="connsiteY113" fmla="*/ 514623 h 743044"/>
                    <a:gd name="connsiteX114" fmla="*/ 442827 w 590550"/>
                    <a:gd name="connsiteY114" fmla="*/ 487108 h 743044"/>
                    <a:gd name="connsiteX115" fmla="*/ 442941 w 590550"/>
                    <a:gd name="connsiteY115" fmla="*/ 486508 h 743044"/>
                    <a:gd name="connsiteX116" fmla="*/ 442941 w 590550"/>
                    <a:gd name="connsiteY116" fmla="*/ 429072 h 743044"/>
                    <a:gd name="connsiteX117" fmla="*/ 546516 w 590550"/>
                    <a:gd name="connsiteY117" fmla="*/ 483765 h 743044"/>
                    <a:gd name="connsiteX118" fmla="*/ 571500 w 590550"/>
                    <a:gd name="connsiteY118" fmla="*/ 533419 h 743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590550" h="743044">
                      <a:moveTo>
                        <a:pt x="558432" y="468896"/>
                      </a:moveTo>
                      <a:cubicBezTo>
                        <a:pt x="523875" y="440645"/>
                        <a:pt x="482917" y="423033"/>
                        <a:pt x="439741" y="407612"/>
                      </a:cubicBezTo>
                      <a:lnTo>
                        <a:pt x="392821" y="388362"/>
                      </a:lnTo>
                      <a:cubicBezTo>
                        <a:pt x="385658" y="385441"/>
                        <a:pt x="380982" y="378468"/>
                        <a:pt x="381000" y="370731"/>
                      </a:cubicBezTo>
                      <a:lnTo>
                        <a:pt x="381000" y="342661"/>
                      </a:lnTo>
                      <a:cubicBezTo>
                        <a:pt x="416939" y="315762"/>
                        <a:pt x="438113" y="273509"/>
                        <a:pt x="438150" y="228619"/>
                      </a:cubicBezTo>
                      <a:lnTo>
                        <a:pt x="438150" y="222342"/>
                      </a:lnTo>
                      <a:lnTo>
                        <a:pt x="459105" y="195519"/>
                      </a:lnTo>
                      <a:cubicBezTo>
                        <a:pt x="467398" y="184817"/>
                        <a:pt x="471190" y="171303"/>
                        <a:pt x="469678" y="157848"/>
                      </a:cubicBezTo>
                      <a:cubicBezTo>
                        <a:pt x="464169" y="97356"/>
                        <a:pt x="427489" y="44126"/>
                        <a:pt x="372923" y="17440"/>
                      </a:cubicBezTo>
                      <a:cubicBezTo>
                        <a:pt x="365657" y="13978"/>
                        <a:pt x="357088" y="14706"/>
                        <a:pt x="350510" y="19345"/>
                      </a:cubicBezTo>
                      <a:lnTo>
                        <a:pt x="349329" y="20173"/>
                      </a:lnTo>
                      <a:lnTo>
                        <a:pt x="345062" y="14344"/>
                      </a:lnTo>
                      <a:cubicBezTo>
                        <a:pt x="340612" y="8139"/>
                        <a:pt x="333919" y="3912"/>
                        <a:pt x="326403" y="2562"/>
                      </a:cubicBezTo>
                      <a:cubicBezTo>
                        <a:pt x="233303" y="-13566"/>
                        <a:pt x="144527" y="48113"/>
                        <a:pt x="127159" y="140988"/>
                      </a:cubicBezTo>
                      <a:lnTo>
                        <a:pt x="126787" y="142894"/>
                      </a:lnTo>
                      <a:cubicBezTo>
                        <a:pt x="122811" y="164310"/>
                        <a:pt x="114521" y="184693"/>
                        <a:pt x="102422" y="202806"/>
                      </a:cubicBezTo>
                      <a:cubicBezTo>
                        <a:pt x="99503" y="207182"/>
                        <a:pt x="100683" y="213096"/>
                        <a:pt x="105060" y="216016"/>
                      </a:cubicBezTo>
                      <a:cubicBezTo>
                        <a:pt x="106625" y="217060"/>
                        <a:pt x="108465" y="217617"/>
                        <a:pt x="110347" y="217617"/>
                      </a:cubicBezTo>
                      <a:lnTo>
                        <a:pt x="152400" y="217617"/>
                      </a:lnTo>
                      <a:lnTo>
                        <a:pt x="152400" y="228619"/>
                      </a:lnTo>
                      <a:cubicBezTo>
                        <a:pt x="152441" y="273475"/>
                        <a:pt x="173587" y="315696"/>
                        <a:pt x="209483" y="342595"/>
                      </a:cubicBezTo>
                      <a:lnTo>
                        <a:pt x="209483" y="370731"/>
                      </a:lnTo>
                      <a:cubicBezTo>
                        <a:pt x="209501" y="378468"/>
                        <a:pt x="204826" y="385441"/>
                        <a:pt x="197663" y="388362"/>
                      </a:cubicBezTo>
                      <a:lnTo>
                        <a:pt x="150409" y="407746"/>
                      </a:lnTo>
                      <a:cubicBezTo>
                        <a:pt x="107404" y="423138"/>
                        <a:pt x="66589" y="440712"/>
                        <a:pt x="32242" y="468772"/>
                      </a:cubicBezTo>
                      <a:cubicBezTo>
                        <a:pt x="12290" y="484351"/>
                        <a:pt x="442" y="508109"/>
                        <a:pt x="0" y="533419"/>
                      </a:cubicBezTo>
                      <a:lnTo>
                        <a:pt x="0" y="695667"/>
                      </a:lnTo>
                      <a:lnTo>
                        <a:pt x="4239" y="698525"/>
                      </a:lnTo>
                      <a:cubicBezTo>
                        <a:pt x="48778" y="728224"/>
                        <a:pt x="174050" y="743045"/>
                        <a:pt x="298304" y="743045"/>
                      </a:cubicBezTo>
                      <a:cubicBezTo>
                        <a:pt x="423081" y="743045"/>
                        <a:pt x="546840" y="728091"/>
                        <a:pt x="586654" y="698220"/>
                      </a:cubicBezTo>
                      <a:lnTo>
                        <a:pt x="590550" y="695344"/>
                      </a:lnTo>
                      <a:lnTo>
                        <a:pt x="590550" y="533218"/>
                      </a:lnTo>
                      <a:cubicBezTo>
                        <a:pt x="590066" y="508037"/>
                        <a:pt x="578269" y="484413"/>
                        <a:pt x="558432" y="468896"/>
                      </a:cubicBezTo>
                      <a:close/>
                      <a:moveTo>
                        <a:pt x="433435" y="504844"/>
                      </a:moveTo>
                      <a:cubicBezTo>
                        <a:pt x="443956" y="504844"/>
                        <a:pt x="452485" y="513372"/>
                        <a:pt x="452485" y="523894"/>
                      </a:cubicBezTo>
                      <a:cubicBezTo>
                        <a:pt x="452485" y="534415"/>
                        <a:pt x="443956" y="542944"/>
                        <a:pt x="433435" y="542944"/>
                      </a:cubicBezTo>
                      <a:cubicBezTo>
                        <a:pt x="422914" y="542944"/>
                        <a:pt x="414385" y="534415"/>
                        <a:pt x="414385" y="523894"/>
                      </a:cubicBezTo>
                      <a:cubicBezTo>
                        <a:pt x="414385" y="513372"/>
                        <a:pt x="422914" y="504844"/>
                        <a:pt x="433435" y="504844"/>
                      </a:cubicBezTo>
                      <a:close/>
                      <a:moveTo>
                        <a:pt x="145513" y="146427"/>
                      </a:moveTo>
                      <a:lnTo>
                        <a:pt x="145875" y="144522"/>
                      </a:lnTo>
                      <a:cubicBezTo>
                        <a:pt x="161291" y="61856"/>
                        <a:pt x="240300" y="6942"/>
                        <a:pt x="323155" y="21307"/>
                      </a:cubicBezTo>
                      <a:cubicBezTo>
                        <a:pt x="325798" y="21837"/>
                        <a:pt x="328136" y="23361"/>
                        <a:pt x="329689" y="25565"/>
                      </a:cubicBezTo>
                      <a:lnTo>
                        <a:pt x="339442" y="38900"/>
                      </a:lnTo>
                      <a:cubicBezTo>
                        <a:pt x="342494" y="43074"/>
                        <a:pt x="348321" y="44052"/>
                        <a:pt x="352568" y="41100"/>
                      </a:cubicBezTo>
                      <a:lnTo>
                        <a:pt x="361388" y="34956"/>
                      </a:lnTo>
                      <a:lnTo>
                        <a:pt x="361388" y="34956"/>
                      </a:lnTo>
                      <a:cubicBezTo>
                        <a:pt x="362309" y="34285"/>
                        <a:pt x="363513" y="34137"/>
                        <a:pt x="364569" y="34566"/>
                      </a:cubicBezTo>
                      <a:cubicBezTo>
                        <a:pt x="413120" y="58322"/>
                        <a:pt x="445760" y="105687"/>
                        <a:pt x="450675" y="159515"/>
                      </a:cubicBezTo>
                      <a:cubicBezTo>
                        <a:pt x="451773" y="168205"/>
                        <a:pt x="449374" y="176976"/>
                        <a:pt x="444008" y="183899"/>
                      </a:cubicBezTo>
                      <a:lnTo>
                        <a:pt x="437207" y="192614"/>
                      </a:lnTo>
                      <a:cubicBezTo>
                        <a:pt x="435040" y="179481"/>
                        <a:pt x="429258" y="167212"/>
                        <a:pt x="420510" y="157181"/>
                      </a:cubicBezTo>
                      <a:lnTo>
                        <a:pt x="388125" y="120034"/>
                      </a:lnTo>
                      <a:cubicBezTo>
                        <a:pt x="385739" y="117327"/>
                        <a:pt x="382037" y="116186"/>
                        <a:pt x="378543" y="117081"/>
                      </a:cubicBezTo>
                      <a:cubicBezTo>
                        <a:pt x="360921" y="121662"/>
                        <a:pt x="349844" y="135531"/>
                        <a:pt x="338109" y="150218"/>
                      </a:cubicBezTo>
                      <a:cubicBezTo>
                        <a:pt x="320011" y="172869"/>
                        <a:pt x="299504" y="198548"/>
                        <a:pt x="247621" y="198548"/>
                      </a:cubicBezTo>
                      <a:lnTo>
                        <a:pt x="127168" y="198548"/>
                      </a:lnTo>
                      <a:cubicBezTo>
                        <a:pt x="135932" y="182224"/>
                        <a:pt x="142121" y="164643"/>
                        <a:pt x="145513" y="146427"/>
                      </a:cubicBezTo>
                      <a:close/>
                      <a:moveTo>
                        <a:pt x="171450" y="228619"/>
                      </a:moveTo>
                      <a:lnTo>
                        <a:pt x="171450" y="217636"/>
                      </a:lnTo>
                      <a:lnTo>
                        <a:pt x="247650" y="217636"/>
                      </a:lnTo>
                      <a:cubicBezTo>
                        <a:pt x="308724" y="217636"/>
                        <a:pt x="334328" y="185565"/>
                        <a:pt x="353044" y="162144"/>
                      </a:cubicBezTo>
                      <a:cubicBezTo>
                        <a:pt x="359617" y="152292"/>
                        <a:pt x="368164" y="143911"/>
                        <a:pt x="378143" y="137531"/>
                      </a:cubicBezTo>
                      <a:lnTo>
                        <a:pt x="406184" y="169697"/>
                      </a:lnTo>
                      <a:cubicBezTo>
                        <a:pt x="414509" y="179274"/>
                        <a:pt x="419096" y="191535"/>
                        <a:pt x="419100" y="204225"/>
                      </a:cubicBezTo>
                      <a:lnTo>
                        <a:pt x="419100" y="228619"/>
                      </a:lnTo>
                      <a:cubicBezTo>
                        <a:pt x="419100" y="297005"/>
                        <a:pt x="363662" y="352444"/>
                        <a:pt x="295275" y="352444"/>
                      </a:cubicBezTo>
                      <a:cubicBezTo>
                        <a:pt x="226888" y="352444"/>
                        <a:pt x="171450" y="297005"/>
                        <a:pt x="171450" y="228619"/>
                      </a:cubicBezTo>
                      <a:close/>
                      <a:moveTo>
                        <a:pt x="204902" y="405984"/>
                      </a:moveTo>
                      <a:cubicBezTo>
                        <a:pt x="219247" y="400160"/>
                        <a:pt x="228623" y="386213"/>
                        <a:pt x="228600" y="370731"/>
                      </a:cubicBezTo>
                      <a:lnTo>
                        <a:pt x="228600" y="354853"/>
                      </a:lnTo>
                      <a:cubicBezTo>
                        <a:pt x="270304" y="377014"/>
                        <a:pt x="320292" y="377014"/>
                        <a:pt x="361998" y="354853"/>
                      </a:cubicBezTo>
                      <a:lnTo>
                        <a:pt x="361998" y="370731"/>
                      </a:lnTo>
                      <a:cubicBezTo>
                        <a:pt x="361970" y="386193"/>
                        <a:pt x="371315" y="400129"/>
                        <a:pt x="385629" y="405974"/>
                      </a:cubicBezTo>
                      <a:lnTo>
                        <a:pt x="393592" y="409241"/>
                      </a:lnTo>
                      <a:cubicBezTo>
                        <a:pt x="362643" y="422853"/>
                        <a:pt x="329074" y="429478"/>
                        <a:pt x="295275" y="428644"/>
                      </a:cubicBezTo>
                      <a:cubicBezTo>
                        <a:pt x="261476" y="429476"/>
                        <a:pt x="227908" y="422851"/>
                        <a:pt x="196958" y="409241"/>
                      </a:cubicBezTo>
                      <a:close/>
                      <a:moveTo>
                        <a:pt x="571500" y="685580"/>
                      </a:moveTo>
                      <a:cubicBezTo>
                        <a:pt x="489861" y="737492"/>
                        <a:pt x="109414" y="737254"/>
                        <a:pt x="19050" y="685266"/>
                      </a:cubicBezTo>
                      <a:lnTo>
                        <a:pt x="19050" y="533619"/>
                      </a:lnTo>
                      <a:cubicBezTo>
                        <a:pt x="19433" y="514027"/>
                        <a:pt x="28650" y="495658"/>
                        <a:pt x="44129" y="483641"/>
                      </a:cubicBezTo>
                      <a:cubicBezTo>
                        <a:pt x="75365" y="459824"/>
                        <a:pt x="110345" y="441370"/>
                        <a:pt x="147638" y="429034"/>
                      </a:cubicBezTo>
                      <a:lnTo>
                        <a:pt x="147638" y="486003"/>
                      </a:lnTo>
                      <a:cubicBezTo>
                        <a:pt x="112766" y="488501"/>
                        <a:pt x="85746" y="517508"/>
                        <a:pt x="85725" y="552469"/>
                      </a:cubicBezTo>
                      <a:lnTo>
                        <a:pt x="85725" y="623906"/>
                      </a:lnTo>
                      <a:cubicBezTo>
                        <a:pt x="85755" y="637168"/>
                        <a:pt x="94906" y="648665"/>
                        <a:pt x="107823" y="651671"/>
                      </a:cubicBezTo>
                      <a:cubicBezTo>
                        <a:pt x="112633" y="657926"/>
                        <a:pt x="121604" y="659097"/>
                        <a:pt x="127859" y="654287"/>
                      </a:cubicBezTo>
                      <a:cubicBezTo>
                        <a:pt x="134114" y="649477"/>
                        <a:pt x="135285" y="640506"/>
                        <a:pt x="130474" y="634251"/>
                      </a:cubicBezTo>
                      <a:cubicBezTo>
                        <a:pt x="125664" y="627997"/>
                        <a:pt x="116694" y="626825"/>
                        <a:pt x="110439" y="631636"/>
                      </a:cubicBezTo>
                      <a:cubicBezTo>
                        <a:pt x="110225" y="631799"/>
                        <a:pt x="110018" y="631970"/>
                        <a:pt x="109814" y="632145"/>
                      </a:cubicBezTo>
                      <a:cubicBezTo>
                        <a:pt x="106749" y="630533"/>
                        <a:pt x="104814" y="627369"/>
                        <a:pt x="104775" y="623906"/>
                      </a:cubicBezTo>
                      <a:lnTo>
                        <a:pt x="104775" y="552469"/>
                      </a:lnTo>
                      <a:cubicBezTo>
                        <a:pt x="104806" y="526179"/>
                        <a:pt x="126110" y="504875"/>
                        <a:pt x="152400" y="504844"/>
                      </a:cubicBezTo>
                      <a:lnTo>
                        <a:pt x="161925" y="504844"/>
                      </a:lnTo>
                      <a:cubicBezTo>
                        <a:pt x="188215" y="504875"/>
                        <a:pt x="209519" y="526179"/>
                        <a:pt x="209550" y="552469"/>
                      </a:cubicBezTo>
                      <a:lnTo>
                        <a:pt x="209550" y="623906"/>
                      </a:lnTo>
                      <a:cubicBezTo>
                        <a:pt x="209515" y="627367"/>
                        <a:pt x="207584" y="630532"/>
                        <a:pt x="204521" y="632145"/>
                      </a:cubicBezTo>
                      <a:cubicBezTo>
                        <a:pt x="198547" y="626989"/>
                        <a:pt x="189526" y="627653"/>
                        <a:pt x="184370" y="633626"/>
                      </a:cubicBezTo>
                      <a:cubicBezTo>
                        <a:pt x="179214" y="639600"/>
                        <a:pt x="179878" y="648622"/>
                        <a:pt x="185851" y="653777"/>
                      </a:cubicBezTo>
                      <a:cubicBezTo>
                        <a:pt x="191825" y="658933"/>
                        <a:pt x="200847" y="658270"/>
                        <a:pt x="206002" y="652296"/>
                      </a:cubicBezTo>
                      <a:cubicBezTo>
                        <a:pt x="206178" y="652092"/>
                        <a:pt x="206348" y="651885"/>
                        <a:pt x="206512" y="651671"/>
                      </a:cubicBezTo>
                      <a:cubicBezTo>
                        <a:pt x="219425" y="648661"/>
                        <a:pt x="228570" y="637165"/>
                        <a:pt x="228600" y="623906"/>
                      </a:cubicBezTo>
                      <a:lnTo>
                        <a:pt x="228600" y="552469"/>
                      </a:lnTo>
                      <a:cubicBezTo>
                        <a:pt x="228565" y="517519"/>
                        <a:pt x="201548" y="488528"/>
                        <a:pt x="166688" y="486032"/>
                      </a:cubicBezTo>
                      <a:lnTo>
                        <a:pt x="166688" y="422214"/>
                      </a:lnTo>
                      <a:cubicBezTo>
                        <a:pt x="169716" y="421157"/>
                        <a:pt x="172726" y="420090"/>
                        <a:pt x="175765" y="419042"/>
                      </a:cubicBezTo>
                      <a:cubicBezTo>
                        <a:pt x="201578" y="436797"/>
                        <a:pt x="246612" y="447694"/>
                        <a:pt x="295275" y="447694"/>
                      </a:cubicBezTo>
                      <a:cubicBezTo>
                        <a:pt x="343938" y="447694"/>
                        <a:pt x="388953" y="436797"/>
                        <a:pt x="414719" y="419023"/>
                      </a:cubicBezTo>
                      <a:cubicBezTo>
                        <a:pt x="417795" y="420081"/>
                        <a:pt x="420834" y="421157"/>
                        <a:pt x="423891" y="422224"/>
                      </a:cubicBezTo>
                      <a:lnTo>
                        <a:pt x="423891" y="486508"/>
                      </a:lnTo>
                      <a:cubicBezTo>
                        <a:pt x="423891" y="486727"/>
                        <a:pt x="424005" y="486898"/>
                        <a:pt x="424015" y="487108"/>
                      </a:cubicBezTo>
                      <a:cubicBezTo>
                        <a:pt x="403624" y="492303"/>
                        <a:pt x="391305" y="513044"/>
                        <a:pt x="396500" y="533435"/>
                      </a:cubicBezTo>
                      <a:cubicBezTo>
                        <a:pt x="401695" y="553825"/>
                        <a:pt x="422436" y="566145"/>
                        <a:pt x="442827" y="560950"/>
                      </a:cubicBezTo>
                      <a:cubicBezTo>
                        <a:pt x="463218" y="555755"/>
                        <a:pt x="475537" y="535013"/>
                        <a:pt x="470342" y="514623"/>
                      </a:cubicBezTo>
                      <a:cubicBezTo>
                        <a:pt x="466898" y="501106"/>
                        <a:pt x="456344" y="490551"/>
                        <a:pt x="442827" y="487108"/>
                      </a:cubicBezTo>
                      <a:cubicBezTo>
                        <a:pt x="442827" y="486898"/>
                        <a:pt x="442941" y="486717"/>
                        <a:pt x="442941" y="486508"/>
                      </a:cubicBezTo>
                      <a:lnTo>
                        <a:pt x="442941" y="429072"/>
                      </a:lnTo>
                      <a:cubicBezTo>
                        <a:pt x="480260" y="441433"/>
                        <a:pt x="515263" y="459916"/>
                        <a:pt x="546516" y="483765"/>
                      </a:cubicBezTo>
                      <a:cubicBezTo>
                        <a:pt x="561891" y="495713"/>
                        <a:pt x="571068" y="513951"/>
                        <a:pt x="571500" y="5334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E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6F3CCD3-CCD5-05AC-B7C4-B099AB18822E}"/>
                    </a:ext>
                  </a:extLst>
                </p:cNvPr>
                <p:cNvSpPr/>
                <p:nvPr/>
              </p:nvSpPr>
              <p:spPr>
                <a:xfrm>
                  <a:off x="8130136" y="2262231"/>
                  <a:ext cx="19050" cy="19050"/>
                </a:xfrm>
                <a:custGeom>
                  <a:avLst/>
                  <a:gdLst>
                    <a:gd name="connsiteX0" fmla="*/ 19050 w 19050"/>
                    <a:gd name="connsiteY0" fmla="*/ 9525 h 19050"/>
                    <a:gd name="connsiteX1" fmla="*/ 9525 w 19050"/>
                    <a:gd name="connsiteY1" fmla="*/ 19050 h 19050"/>
                    <a:gd name="connsiteX2" fmla="*/ 0 w 19050"/>
                    <a:gd name="connsiteY2" fmla="*/ 9525 h 19050"/>
                    <a:gd name="connsiteX3" fmla="*/ 9525 w 19050"/>
                    <a:gd name="connsiteY3" fmla="*/ 0 h 19050"/>
                    <a:gd name="connsiteX4" fmla="*/ 19050 w 19050"/>
                    <a:gd name="connsiteY4" fmla="*/ 9525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19050">
                      <a:moveTo>
                        <a:pt x="19050" y="9525"/>
                      </a:moveTo>
                      <a:cubicBezTo>
                        <a:pt x="19050" y="14786"/>
                        <a:pt x="14786" y="19050"/>
                        <a:pt x="9525" y="19050"/>
                      </a:cubicBezTo>
                      <a:cubicBezTo>
                        <a:pt x="4265" y="19050"/>
                        <a:pt x="0" y="14786"/>
                        <a:pt x="0" y="9525"/>
                      </a:cubicBezTo>
                      <a:cubicBezTo>
                        <a:pt x="0" y="4264"/>
                        <a:pt x="4265" y="0"/>
                        <a:pt x="9525" y="0"/>
                      </a:cubicBezTo>
                      <a:cubicBezTo>
                        <a:pt x="14786" y="0"/>
                        <a:pt x="19050" y="4264"/>
                        <a:pt x="19050" y="95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E"/>
                </a:p>
              </p:txBody>
            </p:sp>
          </p:grpSp>
          <p:grpSp>
            <p:nvGrpSpPr>
              <p:cNvPr id="15" name="Graphic 8" descr="Doctor female with solid fill">
                <a:extLst>
                  <a:ext uri="{FF2B5EF4-FFF2-40B4-BE49-F238E27FC236}">
                    <a16:creationId xmlns:a16="http://schemas.microsoft.com/office/drawing/2014/main" id="{525577FC-834F-8E6B-F4AA-96916277DCE3}"/>
                  </a:ext>
                </a:extLst>
              </p:cNvPr>
              <p:cNvGrpSpPr/>
              <p:nvPr/>
            </p:nvGrpSpPr>
            <p:grpSpPr>
              <a:xfrm>
                <a:off x="8050979" y="1819571"/>
                <a:ext cx="590550" cy="753604"/>
                <a:chOff x="8050979" y="1819571"/>
                <a:chExt cx="590550" cy="753604"/>
              </a:xfrm>
              <a:solidFill>
                <a:srgbClr val="000000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DCF368F-6DD0-830F-219E-2C05B3701E2D}"/>
                    </a:ext>
                  </a:extLst>
                </p:cNvPr>
                <p:cNvSpPr/>
                <p:nvPr/>
              </p:nvSpPr>
              <p:spPr>
                <a:xfrm>
                  <a:off x="8050979" y="1819571"/>
                  <a:ext cx="590550" cy="753604"/>
                </a:xfrm>
                <a:custGeom>
                  <a:avLst/>
                  <a:gdLst>
                    <a:gd name="connsiteX0" fmla="*/ 590550 w 590550"/>
                    <a:gd name="connsiteY0" fmla="*/ 533606 h 753604"/>
                    <a:gd name="connsiteX1" fmla="*/ 555250 w 590550"/>
                    <a:gd name="connsiteY1" fmla="*/ 462340 h 753604"/>
                    <a:gd name="connsiteX2" fmla="*/ 427330 w 590550"/>
                    <a:gd name="connsiteY2" fmla="*/ 393969 h 753604"/>
                    <a:gd name="connsiteX3" fmla="*/ 485775 w 590550"/>
                    <a:gd name="connsiteY3" fmla="*/ 379405 h 753604"/>
                    <a:gd name="connsiteX4" fmla="*/ 450885 w 590550"/>
                    <a:gd name="connsiteY4" fmla="*/ 313778 h 753604"/>
                    <a:gd name="connsiteX5" fmla="*/ 475097 w 590550"/>
                    <a:gd name="connsiteY5" fmla="*/ 139471 h 753604"/>
                    <a:gd name="connsiteX6" fmla="*/ 436797 w 590550"/>
                    <a:gd name="connsiteY6" fmla="*/ 57727 h 753604"/>
                    <a:gd name="connsiteX7" fmla="*/ 389030 w 590550"/>
                    <a:gd name="connsiteY7" fmla="*/ 57079 h 753604"/>
                    <a:gd name="connsiteX8" fmla="*/ 314230 w 590550"/>
                    <a:gd name="connsiteY8" fmla="*/ 6511 h 753604"/>
                    <a:gd name="connsiteX9" fmla="*/ 173755 w 590550"/>
                    <a:gd name="connsiteY9" fmla="*/ 24418 h 753604"/>
                    <a:gd name="connsiteX10" fmla="*/ 120091 w 590550"/>
                    <a:gd name="connsiteY10" fmla="*/ 159864 h 753604"/>
                    <a:gd name="connsiteX11" fmla="*/ 125244 w 590550"/>
                    <a:gd name="connsiteY11" fmla="*/ 343963 h 753604"/>
                    <a:gd name="connsiteX12" fmla="*/ 104775 w 590550"/>
                    <a:gd name="connsiteY12" fmla="*/ 395055 h 753604"/>
                    <a:gd name="connsiteX13" fmla="*/ 157277 w 590550"/>
                    <a:gd name="connsiteY13" fmla="*/ 396207 h 753604"/>
                    <a:gd name="connsiteX14" fmla="*/ 35290 w 590550"/>
                    <a:gd name="connsiteY14" fmla="*/ 462330 h 753604"/>
                    <a:gd name="connsiteX15" fmla="*/ 0 w 590550"/>
                    <a:gd name="connsiteY15" fmla="*/ 534006 h 753604"/>
                    <a:gd name="connsiteX16" fmla="*/ 0 w 590550"/>
                    <a:gd name="connsiteY16" fmla="*/ 701350 h 753604"/>
                    <a:gd name="connsiteX17" fmla="*/ 8477 w 590550"/>
                    <a:gd name="connsiteY17" fmla="*/ 707008 h 753604"/>
                    <a:gd name="connsiteX18" fmla="*/ 297971 w 590550"/>
                    <a:gd name="connsiteY18" fmla="*/ 753604 h 753604"/>
                    <a:gd name="connsiteX19" fmla="*/ 582930 w 590550"/>
                    <a:gd name="connsiteY19" fmla="*/ 706408 h 753604"/>
                    <a:gd name="connsiteX20" fmla="*/ 590550 w 590550"/>
                    <a:gd name="connsiteY20" fmla="*/ 700693 h 753604"/>
                    <a:gd name="connsiteX21" fmla="*/ 433435 w 590550"/>
                    <a:gd name="connsiteY21" fmla="*/ 505431 h 753604"/>
                    <a:gd name="connsiteX22" fmla="*/ 452485 w 590550"/>
                    <a:gd name="connsiteY22" fmla="*/ 524481 h 753604"/>
                    <a:gd name="connsiteX23" fmla="*/ 433435 w 590550"/>
                    <a:gd name="connsiteY23" fmla="*/ 543531 h 753604"/>
                    <a:gd name="connsiteX24" fmla="*/ 414385 w 590550"/>
                    <a:gd name="connsiteY24" fmla="*/ 524481 h 753604"/>
                    <a:gd name="connsiteX25" fmla="*/ 433435 w 590550"/>
                    <a:gd name="connsiteY25" fmla="*/ 505431 h 753604"/>
                    <a:gd name="connsiteX26" fmla="*/ 180975 w 590550"/>
                    <a:gd name="connsiteY26" fmla="*/ 181000 h 753604"/>
                    <a:gd name="connsiteX27" fmla="*/ 194815 w 590550"/>
                    <a:gd name="connsiteY27" fmla="*/ 179333 h 753604"/>
                    <a:gd name="connsiteX28" fmla="*/ 287426 w 590550"/>
                    <a:gd name="connsiteY28" fmla="*/ 153282 h 753604"/>
                    <a:gd name="connsiteX29" fmla="*/ 367008 w 590550"/>
                    <a:gd name="connsiteY29" fmla="*/ 103571 h 753604"/>
                    <a:gd name="connsiteX30" fmla="*/ 380033 w 590550"/>
                    <a:gd name="connsiteY30" fmla="*/ 103673 h 753604"/>
                    <a:gd name="connsiteX31" fmla="*/ 382572 w 590550"/>
                    <a:gd name="connsiteY31" fmla="*/ 108724 h 753604"/>
                    <a:gd name="connsiteX32" fmla="*/ 398031 w 590550"/>
                    <a:gd name="connsiteY32" fmla="*/ 170484 h 753604"/>
                    <a:gd name="connsiteX33" fmla="*/ 409575 w 590550"/>
                    <a:gd name="connsiteY33" fmla="*/ 189334 h 753604"/>
                    <a:gd name="connsiteX34" fmla="*/ 409575 w 590550"/>
                    <a:gd name="connsiteY34" fmla="*/ 229206 h 753604"/>
                    <a:gd name="connsiteX35" fmla="*/ 295275 w 590550"/>
                    <a:gd name="connsiteY35" fmla="*/ 343506 h 753604"/>
                    <a:gd name="connsiteX36" fmla="*/ 180975 w 590550"/>
                    <a:gd name="connsiteY36" fmla="*/ 229206 h 753604"/>
                    <a:gd name="connsiteX37" fmla="*/ 369770 w 590550"/>
                    <a:gd name="connsiteY37" fmla="*/ 409314 h 753604"/>
                    <a:gd name="connsiteX38" fmla="*/ 295275 w 590550"/>
                    <a:gd name="connsiteY38" fmla="*/ 419706 h 753604"/>
                    <a:gd name="connsiteX39" fmla="*/ 220713 w 590550"/>
                    <a:gd name="connsiteY39" fmla="*/ 409304 h 753604"/>
                    <a:gd name="connsiteX40" fmla="*/ 238125 w 590550"/>
                    <a:gd name="connsiteY40" fmla="*/ 372509 h 753604"/>
                    <a:gd name="connsiteX41" fmla="*/ 238125 w 590550"/>
                    <a:gd name="connsiteY41" fmla="*/ 370357 h 753604"/>
                    <a:gd name="connsiteX42" fmla="*/ 352473 w 590550"/>
                    <a:gd name="connsiteY42" fmla="*/ 370357 h 753604"/>
                    <a:gd name="connsiteX43" fmla="*/ 352473 w 590550"/>
                    <a:gd name="connsiteY43" fmla="*/ 372471 h 753604"/>
                    <a:gd name="connsiteX44" fmla="*/ 369789 w 590550"/>
                    <a:gd name="connsiteY44" fmla="*/ 409314 h 753604"/>
                    <a:gd name="connsiteX45" fmla="*/ 552450 w 590550"/>
                    <a:gd name="connsiteY45" fmla="*/ 680776 h 753604"/>
                    <a:gd name="connsiteX46" fmla="*/ 38176 w 590550"/>
                    <a:gd name="connsiteY46" fmla="*/ 680195 h 753604"/>
                    <a:gd name="connsiteX47" fmla="*/ 38176 w 590550"/>
                    <a:gd name="connsiteY47" fmla="*/ 534406 h 753604"/>
                    <a:gd name="connsiteX48" fmla="*/ 60007 w 590550"/>
                    <a:gd name="connsiteY48" fmla="*/ 491372 h 753604"/>
                    <a:gd name="connsiteX49" fmla="*/ 147638 w 590550"/>
                    <a:gd name="connsiteY49" fmla="*/ 441042 h 753604"/>
                    <a:gd name="connsiteX50" fmla="*/ 147638 w 590550"/>
                    <a:gd name="connsiteY50" fmla="*/ 481828 h 753604"/>
                    <a:gd name="connsiteX51" fmla="*/ 80963 w 590550"/>
                    <a:gd name="connsiteY51" fmla="*/ 553056 h 753604"/>
                    <a:gd name="connsiteX52" fmla="*/ 85725 w 590550"/>
                    <a:gd name="connsiteY52" fmla="*/ 563628 h 753604"/>
                    <a:gd name="connsiteX53" fmla="*/ 85725 w 590550"/>
                    <a:gd name="connsiteY53" fmla="*/ 624493 h 753604"/>
                    <a:gd name="connsiteX54" fmla="*/ 107823 w 590550"/>
                    <a:gd name="connsiteY54" fmla="*/ 652258 h 753604"/>
                    <a:gd name="connsiteX55" fmla="*/ 127859 w 590550"/>
                    <a:gd name="connsiteY55" fmla="*/ 654874 h 753604"/>
                    <a:gd name="connsiteX56" fmla="*/ 130474 w 590550"/>
                    <a:gd name="connsiteY56" fmla="*/ 634838 h 753604"/>
                    <a:gd name="connsiteX57" fmla="*/ 110439 w 590550"/>
                    <a:gd name="connsiteY57" fmla="*/ 632223 h 753604"/>
                    <a:gd name="connsiteX58" fmla="*/ 109814 w 590550"/>
                    <a:gd name="connsiteY58" fmla="*/ 632732 h 753604"/>
                    <a:gd name="connsiteX59" fmla="*/ 104775 w 590550"/>
                    <a:gd name="connsiteY59" fmla="*/ 624493 h 753604"/>
                    <a:gd name="connsiteX60" fmla="*/ 104775 w 590550"/>
                    <a:gd name="connsiteY60" fmla="*/ 563628 h 753604"/>
                    <a:gd name="connsiteX61" fmla="*/ 109538 w 590550"/>
                    <a:gd name="connsiteY61" fmla="*/ 553056 h 753604"/>
                    <a:gd name="connsiteX62" fmla="*/ 152400 w 590550"/>
                    <a:gd name="connsiteY62" fmla="*/ 510193 h 753604"/>
                    <a:gd name="connsiteX63" fmla="*/ 161925 w 590550"/>
                    <a:gd name="connsiteY63" fmla="*/ 510193 h 753604"/>
                    <a:gd name="connsiteX64" fmla="*/ 204788 w 590550"/>
                    <a:gd name="connsiteY64" fmla="*/ 553056 h 753604"/>
                    <a:gd name="connsiteX65" fmla="*/ 209550 w 590550"/>
                    <a:gd name="connsiteY65" fmla="*/ 563628 h 753604"/>
                    <a:gd name="connsiteX66" fmla="*/ 209550 w 590550"/>
                    <a:gd name="connsiteY66" fmla="*/ 624493 h 753604"/>
                    <a:gd name="connsiteX67" fmla="*/ 204521 w 590550"/>
                    <a:gd name="connsiteY67" fmla="*/ 632732 h 753604"/>
                    <a:gd name="connsiteX68" fmla="*/ 184370 w 590550"/>
                    <a:gd name="connsiteY68" fmla="*/ 634213 h 753604"/>
                    <a:gd name="connsiteX69" fmla="*/ 185851 w 590550"/>
                    <a:gd name="connsiteY69" fmla="*/ 654364 h 753604"/>
                    <a:gd name="connsiteX70" fmla="*/ 206002 w 590550"/>
                    <a:gd name="connsiteY70" fmla="*/ 652883 h 753604"/>
                    <a:gd name="connsiteX71" fmla="*/ 206512 w 590550"/>
                    <a:gd name="connsiteY71" fmla="*/ 652258 h 753604"/>
                    <a:gd name="connsiteX72" fmla="*/ 228600 w 590550"/>
                    <a:gd name="connsiteY72" fmla="*/ 624493 h 753604"/>
                    <a:gd name="connsiteX73" fmla="*/ 228600 w 590550"/>
                    <a:gd name="connsiteY73" fmla="*/ 563628 h 753604"/>
                    <a:gd name="connsiteX74" fmla="*/ 233363 w 590550"/>
                    <a:gd name="connsiteY74" fmla="*/ 553056 h 753604"/>
                    <a:gd name="connsiteX75" fmla="*/ 166688 w 590550"/>
                    <a:gd name="connsiteY75" fmla="*/ 481856 h 753604"/>
                    <a:gd name="connsiteX76" fmla="*/ 166688 w 590550"/>
                    <a:gd name="connsiteY76" fmla="*/ 433374 h 753604"/>
                    <a:gd name="connsiteX77" fmla="*/ 174669 w 590550"/>
                    <a:gd name="connsiteY77" fmla="*/ 430278 h 753604"/>
                    <a:gd name="connsiteX78" fmla="*/ 295275 w 590550"/>
                    <a:gd name="connsiteY78" fmla="*/ 457806 h 753604"/>
                    <a:gd name="connsiteX79" fmla="*/ 415833 w 590550"/>
                    <a:gd name="connsiteY79" fmla="*/ 430278 h 753604"/>
                    <a:gd name="connsiteX80" fmla="*/ 423891 w 590550"/>
                    <a:gd name="connsiteY80" fmla="*/ 433412 h 753604"/>
                    <a:gd name="connsiteX81" fmla="*/ 423891 w 590550"/>
                    <a:gd name="connsiteY81" fmla="*/ 487095 h 753604"/>
                    <a:gd name="connsiteX82" fmla="*/ 424015 w 590550"/>
                    <a:gd name="connsiteY82" fmla="*/ 487695 h 753604"/>
                    <a:gd name="connsiteX83" fmla="*/ 396500 w 590550"/>
                    <a:gd name="connsiteY83" fmla="*/ 534022 h 753604"/>
                    <a:gd name="connsiteX84" fmla="*/ 442827 w 590550"/>
                    <a:gd name="connsiteY84" fmla="*/ 561537 h 753604"/>
                    <a:gd name="connsiteX85" fmla="*/ 470342 w 590550"/>
                    <a:gd name="connsiteY85" fmla="*/ 515210 h 753604"/>
                    <a:gd name="connsiteX86" fmla="*/ 442827 w 590550"/>
                    <a:gd name="connsiteY86" fmla="*/ 487695 h 753604"/>
                    <a:gd name="connsiteX87" fmla="*/ 442941 w 590550"/>
                    <a:gd name="connsiteY87" fmla="*/ 487095 h 753604"/>
                    <a:gd name="connsiteX88" fmla="*/ 442941 w 590550"/>
                    <a:gd name="connsiteY88" fmla="*/ 441080 h 753604"/>
                    <a:gd name="connsiteX89" fmla="*/ 530571 w 590550"/>
                    <a:gd name="connsiteY89" fmla="*/ 491381 h 753604"/>
                    <a:gd name="connsiteX90" fmla="*/ 552450 w 590550"/>
                    <a:gd name="connsiteY90" fmla="*/ 534006 h 753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590550" h="753604">
                      <a:moveTo>
                        <a:pt x="590550" y="533606"/>
                      </a:moveTo>
                      <a:cubicBezTo>
                        <a:pt x="589510" y="505897"/>
                        <a:pt x="576662" y="479958"/>
                        <a:pt x="555250" y="462340"/>
                      </a:cubicBezTo>
                      <a:cubicBezTo>
                        <a:pt x="525409" y="436993"/>
                        <a:pt x="484489" y="415181"/>
                        <a:pt x="427330" y="393969"/>
                      </a:cubicBezTo>
                      <a:cubicBezTo>
                        <a:pt x="447381" y="391781"/>
                        <a:pt x="467042" y="386882"/>
                        <a:pt x="485775" y="379405"/>
                      </a:cubicBezTo>
                      <a:cubicBezTo>
                        <a:pt x="485775" y="379405"/>
                        <a:pt x="464229" y="366518"/>
                        <a:pt x="450885" y="313778"/>
                      </a:cubicBezTo>
                      <a:cubicBezTo>
                        <a:pt x="442417" y="280641"/>
                        <a:pt x="474821" y="197792"/>
                        <a:pt x="475097" y="139471"/>
                      </a:cubicBezTo>
                      <a:cubicBezTo>
                        <a:pt x="475097" y="92798"/>
                        <a:pt x="461839" y="71900"/>
                        <a:pt x="436797" y="57727"/>
                      </a:cubicBezTo>
                      <a:cubicBezTo>
                        <a:pt x="422348" y="49536"/>
                        <a:pt x="389030" y="57079"/>
                        <a:pt x="389030" y="57079"/>
                      </a:cubicBezTo>
                      <a:cubicBezTo>
                        <a:pt x="389030" y="57079"/>
                        <a:pt x="371856" y="24418"/>
                        <a:pt x="314230" y="6511"/>
                      </a:cubicBezTo>
                      <a:cubicBezTo>
                        <a:pt x="266884" y="-6396"/>
                        <a:pt x="216349" y="46"/>
                        <a:pt x="173755" y="24418"/>
                      </a:cubicBezTo>
                      <a:cubicBezTo>
                        <a:pt x="138113" y="47469"/>
                        <a:pt x="120968" y="72786"/>
                        <a:pt x="120091" y="159864"/>
                      </a:cubicBezTo>
                      <a:cubicBezTo>
                        <a:pt x="119358" y="239674"/>
                        <a:pt x="130312" y="310549"/>
                        <a:pt x="125244" y="343963"/>
                      </a:cubicBezTo>
                      <a:cubicBezTo>
                        <a:pt x="122902" y="362463"/>
                        <a:pt x="115854" y="380055"/>
                        <a:pt x="104775" y="395055"/>
                      </a:cubicBezTo>
                      <a:cubicBezTo>
                        <a:pt x="122235" y="396524"/>
                        <a:pt x="139769" y="396908"/>
                        <a:pt x="157277" y="396207"/>
                      </a:cubicBezTo>
                      <a:cubicBezTo>
                        <a:pt x="103232" y="416715"/>
                        <a:pt x="64094" y="437879"/>
                        <a:pt x="35290" y="462330"/>
                      </a:cubicBezTo>
                      <a:cubicBezTo>
                        <a:pt x="13793" y="480056"/>
                        <a:pt x="941" y="506158"/>
                        <a:pt x="0" y="534006"/>
                      </a:cubicBezTo>
                      <a:lnTo>
                        <a:pt x="0" y="701350"/>
                      </a:lnTo>
                      <a:lnTo>
                        <a:pt x="8477" y="707008"/>
                      </a:lnTo>
                      <a:cubicBezTo>
                        <a:pt x="55150" y="738107"/>
                        <a:pt x="177003" y="753604"/>
                        <a:pt x="297971" y="753604"/>
                      </a:cubicBezTo>
                      <a:cubicBezTo>
                        <a:pt x="419957" y="753604"/>
                        <a:pt x="541020" y="737841"/>
                        <a:pt x="582930" y="706408"/>
                      </a:cubicBezTo>
                      <a:lnTo>
                        <a:pt x="590550" y="700693"/>
                      </a:lnTo>
                      <a:close/>
                      <a:moveTo>
                        <a:pt x="433435" y="505431"/>
                      </a:moveTo>
                      <a:cubicBezTo>
                        <a:pt x="443956" y="505431"/>
                        <a:pt x="452485" y="513959"/>
                        <a:pt x="452485" y="524481"/>
                      </a:cubicBezTo>
                      <a:cubicBezTo>
                        <a:pt x="452485" y="535002"/>
                        <a:pt x="443956" y="543531"/>
                        <a:pt x="433435" y="543531"/>
                      </a:cubicBezTo>
                      <a:cubicBezTo>
                        <a:pt x="422914" y="543531"/>
                        <a:pt x="414385" y="535002"/>
                        <a:pt x="414385" y="524481"/>
                      </a:cubicBezTo>
                      <a:cubicBezTo>
                        <a:pt x="414385" y="513959"/>
                        <a:pt x="422914" y="505431"/>
                        <a:pt x="433435" y="505431"/>
                      </a:cubicBezTo>
                      <a:close/>
                      <a:moveTo>
                        <a:pt x="180975" y="181000"/>
                      </a:moveTo>
                      <a:cubicBezTo>
                        <a:pt x="185617" y="180716"/>
                        <a:pt x="190238" y="180159"/>
                        <a:pt x="194815" y="179333"/>
                      </a:cubicBezTo>
                      <a:cubicBezTo>
                        <a:pt x="226772" y="175122"/>
                        <a:pt x="257961" y="166349"/>
                        <a:pt x="287426" y="153282"/>
                      </a:cubicBezTo>
                      <a:cubicBezTo>
                        <a:pt x="320545" y="136623"/>
                        <a:pt x="339528" y="128450"/>
                        <a:pt x="367008" y="103571"/>
                      </a:cubicBezTo>
                      <a:cubicBezTo>
                        <a:pt x="370633" y="100002"/>
                        <a:pt x="376464" y="100048"/>
                        <a:pt x="380033" y="103673"/>
                      </a:cubicBezTo>
                      <a:cubicBezTo>
                        <a:pt x="381388" y="105049"/>
                        <a:pt x="382276" y="106816"/>
                        <a:pt x="382572" y="108724"/>
                      </a:cubicBezTo>
                      <a:cubicBezTo>
                        <a:pt x="384762" y="123869"/>
                        <a:pt x="390458" y="157197"/>
                        <a:pt x="398031" y="170484"/>
                      </a:cubicBezTo>
                      <a:cubicBezTo>
                        <a:pt x="401452" y="177019"/>
                        <a:pt x="405309" y="183316"/>
                        <a:pt x="409575" y="189334"/>
                      </a:cubicBezTo>
                      <a:lnTo>
                        <a:pt x="409575" y="229206"/>
                      </a:lnTo>
                      <a:cubicBezTo>
                        <a:pt x="409575" y="292332"/>
                        <a:pt x="358401" y="343506"/>
                        <a:pt x="295275" y="343506"/>
                      </a:cubicBezTo>
                      <a:cubicBezTo>
                        <a:pt x="232149" y="343506"/>
                        <a:pt x="180975" y="292332"/>
                        <a:pt x="180975" y="229206"/>
                      </a:cubicBezTo>
                      <a:close/>
                      <a:moveTo>
                        <a:pt x="369770" y="409314"/>
                      </a:moveTo>
                      <a:cubicBezTo>
                        <a:pt x="345589" y="416441"/>
                        <a:pt x="320484" y="419943"/>
                        <a:pt x="295275" y="419706"/>
                      </a:cubicBezTo>
                      <a:cubicBezTo>
                        <a:pt x="270043" y="419947"/>
                        <a:pt x="244915" y="416441"/>
                        <a:pt x="220713" y="409304"/>
                      </a:cubicBezTo>
                      <a:cubicBezTo>
                        <a:pt x="231748" y="400277"/>
                        <a:pt x="238141" y="386766"/>
                        <a:pt x="238125" y="372509"/>
                      </a:cubicBezTo>
                      <a:lnTo>
                        <a:pt x="238125" y="370357"/>
                      </a:lnTo>
                      <a:cubicBezTo>
                        <a:pt x="274771" y="385330"/>
                        <a:pt x="315827" y="385330"/>
                        <a:pt x="352473" y="370357"/>
                      </a:cubicBezTo>
                      <a:lnTo>
                        <a:pt x="352473" y="372471"/>
                      </a:lnTo>
                      <a:cubicBezTo>
                        <a:pt x="352415" y="386730"/>
                        <a:pt x="358773" y="400259"/>
                        <a:pt x="369789" y="409314"/>
                      </a:cubicBezTo>
                      <a:close/>
                      <a:moveTo>
                        <a:pt x="552450" y="680776"/>
                      </a:moveTo>
                      <a:cubicBezTo>
                        <a:pt x="469011" y="726677"/>
                        <a:pt x="129540" y="726287"/>
                        <a:pt x="38176" y="680195"/>
                      </a:cubicBezTo>
                      <a:lnTo>
                        <a:pt x="38176" y="534406"/>
                      </a:lnTo>
                      <a:cubicBezTo>
                        <a:pt x="38887" y="517579"/>
                        <a:pt x="46849" y="501883"/>
                        <a:pt x="60007" y="491372"/>
                      </a:cubicBezTo>
                      <a:cubicBezTo>
                        <a:pt x="86504" y="470260"/>
                        <a:pt x="116050" y="453290"/>
                        <a:pt x="147638" y="441042"/>
                      </a:cubicBezTo>
                      <a:lnTo>
                        <a:pt x="147638" y="481828"/>
                      </a:lnTo>
                      <a:cubicBezTo>
                        <a:pt x="110136" y="484334"/>
                        <a:pt x="80989" y="515470"/>
                        <a:pt x="80963" y="553056"/>
                      </a:cubicBezTo>
                      <a:cubicBezTo>
                        <a:pt x="80975" y="557097"/>
                        <a:pt x="82707" y="560941"/>
                        <a:pt x="85725" y="563628"/>
                      </a:cubicBezTo>
                      <a:lnTo>
                        <a:pt x="85725" y="624493"/>
                      </a:lnTo>
                      <a:cubicBezTo>
                        <a:pt x="85755" y="637755"/>
                        <a:pt x="94906" y="649252"/>
                        <a:pt x="107823" y="652258"/>
                      </a:cubicBezTo>
                      <a:cubicBezTo>
                        <a:pt x="112633" y="658514"/>
                        <a:pt x="121604" y="659684"/>
                        <a:pt x="127859" y="654874"/>
                      </a:cubicBezTo>
                      <a:cubicBezTo>
                        <a:pt x="134114" y="650064"/>
                        <a:pt x="135285" y="641093"/>
                        <a:pt x="130474" y="634838"/>
                      </a:cubicBezTo>
                      <a:cubicBezTo>
                        <a:pt x="125664" y="628584"/>
                        <a:pt x="116694" y="627413"/>
                        <a:pt x="110439" y="632223"/>
                      </a:cubicBezTo>
                      <a:cubicBezTo>
                        <a:pt x="110225" y="632386"/>
                        <a:pt x="110018" y="632557"/>
                        <a:pt x="109814" y="632732"/>
                      </a:cubicBezTo>
                      <a:cubicBezTo>
                        <a:pt x="106749" y="631120"/>
                        <a:pt x="104814" y="627956"/>
                        <a:pt x="104775" y="624493"/>
                      </a:cubicBezTo>
                      <a:lnTo>
                        <a:pt x="104775" y="563628"/>
                      </a:lnTo>
                      <a:cubicBezTo>
                        <a:pt x="107797" y="560944"/>
                        <a:pt x="109530" y="557098"/>
                        <a:pt x="109538" y="553056"/>
                      </a:cubicBezTo>
                      <a:cubicBezTo>
                        <a:pt x="109538" y="529383"/>
                        <a:pt x="128728" y="510193"/>
                        <a:pt x="152400" y="510193"/>
                      </a:cubicBezTo>
                      <a:lnTo>
                        <a:pt x="161925" y="510193"/>
                      </a:lnTo>
                      <a:cubicBezTo>
                        <a:pt x="185597" y="510193"/>
                        <a:pt x="204788" y="529383"/>
                        <a:pt x="204788" y="553056"/>
                      </a:cubicBezTo>
                      <a:cubicBezTo>
                        <a:pt x="204800" y="557097"/>
                        <a:pt x="206532" y="560941"/>
                        <a:pt x="209550" y="563628"/>
                      </a:cubicBezTo>
                      <a:lnTo>
                        <a:pt x="209550" y="624493"/>
                      </a:lnTo>
                      <a:cubicBezTo>
                        <a:pt x="209515" y="627955"/>
                        <a:pt x="207584" y="631119"/>
                        <a:pt x="204521" y="632732"/>
                      </a:cubicBezTo>
                      <a:cubicBezTo>
                        <a:pt x="198547" y="627576"/>
                        <a:pt x="189526" y="628240"/>
                        <a:pt x="184370" y="634213"/>
                      </a:cubicBezTo>
                      <a:cubicBezTo>
                        <a:pt x="179214" y="640187"/>
                        <a:pt x="179878" y="649210"/>
                        <a:pt x="185851" y="654364"/>
                      </a:cubicBezTo>
                      <a:cubicBezTo>
                        <a:pt x="191825" y="659520"/>
                        <a:pt x="200847" y="658857"/>
                        <a:pt x="206002" y="652883"/>
                      </a:cubicBezTo>
                      <a:cubicBezTo>
                        <a:pt x="206178" y="652679"/>
                        <a:pt x="206348" y="652472"/>
                        <a:pt x="206512" y="652258"/>
                      </a:cubicBezTo>
                      <a:cubicBezTo>
                        <a:pt x="219425" y="649249"/>
                        <a:pt x="228570" y="637752"/>
                        <a:pt x="228600" y="624493"/>
                      </a:cubicBezTo>
                      <a:lnTo>
                        <a:pt x="228600" y="563628"/>
                      </a:lnTo>
                      <a:cubicBezTo>
                        <a:pt x="231622" y="560944"/>
                        <a:pt x="233355" y="557098"/>
                        <a:pt x="233363" y="553056"/>
                      </a:cubicBezTo>
                      <a:cubicBezTo>
                        <a:pt x="233321" y="515481"/>
                        <a:pt x="204179" y="484361"/>
                        <a:pt x="166688" y="481856"/>
                      </a:cubicBezTo>
                      <a:lnTo>
                        <a:pt x="166688" y="433374"/>
                      </a:lnTo>
                      <a:cubicBezTo>
                        <a:pt x="169326" y="432345"/>
                        <a:pt x="171907" y="431317"/>
                        <a:pt x="174669" y="430278"/>
                      </a:cubicBezTo>
                      <a:cubicBezTo>
                        <a:pt x="202644" y="447652"/>
                        <a:pt x="246612" y="457806"/>
                        <a:pt x="295275" y="457806"/>
                      </a:cubicBezTo>
                      <a:cubicBezTo>
                        <a:pt x="343938" y="457806"/>
                        <a:pt x="387896" y="447642"/>
                        <a:pt x="415833" y="430278"/>
                      </a:cubicBezTo>
                      <a:cubicBezTo>
                        <a:pt x="418624" y="431326"/>
                        <a:pt x="421196" y="432364"/>
                        <a:pt x="423891" y="433412"/>
                      </a:cubicBezTo>
                      <a:lnTo>
                        <a:pt x="423891" y="487095"/>
                      </a:lnTo>
                      <a:cubicBezTo>
                        <a:pt x="423891" y="487314"/>
                        <a:pt x="424005" y="487486"/>
                        <a:pt x="424015" y="487695"/>
                      </a:cubicBezTo>
                      <a:cubicBezTo>
                        <a:pt x="403624" y="492890"/>
                        <a:pt x="391305" y="513631"/>
                        <a:pt x="396500" y="534022"/>
                      </a:cubicBezTo>
                      <a:cubicBezTo>
                        <a:pt x="401695" y="554412"/>
                        <a:pt x="422436" y="566732"/>
                        <a:pt x="442827" y="561537"/>
                      </a:cubicBezTo>
                      <a:cubicBezTo>
                        <a:pt x="463218" y="556342"/>
                        <a:pt x="475537" y="535600"/>
                        <a:pt x="470342" y="515210"/>
                      </a:cubicBezTo>
                      <a:cubicBezTo>
                        <a:pt x="466898" y="501693"/>
                        <a:pt x="456344" y="491138"/>
                        <a:pt x="442827" y="487695"/>
                      </a:cubicBezTo>
                      <a:cubicBezTo>
                        <a:pt x="442827" y="487486"/>
                        <a:pt x="442941" y="487305"/>
                        <a:pt x="442941" y="487095"/>
                      </a:cubicBezTo>
                      <a:lnTo>
                        <a:pt x="442941" y="441080"/>
                      </a:lnTo>
                      <a:cubicBezTo>
                        <a:pt x="474532" y="453309"/>
                        <a:pt x="504079" y="470270"/>
                        <a:pt x="530571" y="491381"/>
                      </a:cubicBezTo>
                      <a:cubicBezTo>
                        <a:pt x="543656" y="501782"/>
                        <a:pt x="551627" y="517312"/>
                        <a:pt x="552450" y="5340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E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C57C00A-EB22-1954-1622-46F8DE61D468}"/>
                    </a:ext>
                  </a:extLst>
                </p:cNvPr>
                <p:cNvSpPr/>
                <p:nvPr/>
              </p:nvSpPr>
              <p:spPr>
                <a:xfrm>
                  <a:off x="8474889" y="2334527"/>
                  <a:ext cx="19050" cy="19050"/>
                </a:xfrm>
                <a:custGeom>
                  <a:avLst/>
                  <a:gdLst>
                    <a:gd name="connsiteX0" fmla="*/ 19050 w 19050"/>
                    <a:gd name="connsiteY0" fmla="*/ 9525 h 19050"/>
                    <a:gd name="connsiteX1" fmla="*/ 9525 w 19050"/>
                    <a:gd name="connsiteY1" fmla="*/ 19050 h 19050"/>
                    <a:gd name="connsiteX2" fmla="*/ 0 w 19050"/>
                    <a:gd name="connsiteY2" fmla="*/ 9525 h 19050"/>
                    <a:gd name="connsiteX3" fmla="*/ 9525 w 19050"/>
                    <a:gd name="connsiteY3" fmla="*/ 0 h 19050"/>
                    <a:gd name="connsiteX4" fmla="*/ 19050 w 19050"/>
                    <a:gd name="connsiteY4" fmla="*/ 9525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19050">
                      <a:moveTo>
                        <a:pt x="19050" y="9525"/>
                      </a:moveTo>
                      <a:cubicBezTo>
                        <a:pt x="19050" y="14786"/>
                        <a:pt x="14786" y="19050"/>
                        <a:pt x="9525" y="19050"/>
                      </a:cubicBezTo>
                      <a:cubicBezTo>
                        <a:pt x="4265" y="19050"/>
                        <a:pt x="0" y="14786"/>
                        <a:pt x="0" y="9525"/>
                      </a:cubicBezTo>
                      <a:cubicBezTo>
                        <a:pt x="0" y="4264"/>
                        <a:pt x="4265" y="0"/>
                        <a:pt x="9525" y="0"/>
                      </a:cubicBezTo>
                      <a:cubicBezTo>
                        <a:pt x="14786" y="0"/>
                        <a:pt x="19050" y="4264"/>
                        <a:pt x="19050" y="95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E"/>
                </a:p>
              </p:txBody>
            </p:sp>
          </p:grpSp>
        </p:grp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9BE926-FF2D-4A86-D158-382D7E864686}"/>
              </a:ext>
            </a:extLst>
          </p:cNvPr>
          <p:cNvCxnSpPr>
            <a:cxnSpLocks/>
          </p:cNvCxnSpPr>
          <p:nvPr/>
        </p:nvCxnSpPr>
        <p:spPr>
          <a:xfrm>
            <a:off x="4600386" y="2686737"/>
            <a:ext cx="0" cy="76223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Graphic 28" descr="Linear Graph with solid fill">
            <a:extLst>
              <a:ext uri="{FF2B5EF4-FFF2-40B4-BE49-F238E27FC236}">
                <a16:creationId xmlns:a16="http://schemas.microsoft.com/office/drawing/2014/main" id="{CDE560C8-0D62-9906-8B65-9B19CE1A9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41057" y="2213329"/>
            <a:ext cx="1709058" cy="1709058"/>
          </a:xfrm>
          <a:prstGeom prst="rect">
            <a:avLst/>
          </a:prstGeom>
        </p:spPr>
      </p:pic>
      <p:pic>
        <p:nvPicPr>
          <p:cNvPr id="32" name="Graphic 31" descr="Add with solid fill">
            <a:extLst>
              <a:ext uri="{FF2B5EF4-FFF2-40B4-BE49-F238E27FC236}">
                <a16:creationId xmlns:a16="http://schemas.microsoft.com/office/drawing/2014/main" id="{0A99E799-B874-1819-3F37-76B852EB0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2106" y="2811603"/>
            <a:ext cx="682862" cy="68286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5A634C-BCF2-11AC-D780-A2466BD1F21E}"/>
              </a:ext>
            </a:extLst>
          </p:cNvPr>
          <p:cNvSpPr/>
          <p:nvPr/>
        </p:nvSpPr>
        <p:spPr>
          <a:xfrm>
            <a:off x="1798820" y="2111332"/>
            <a:ext cx="1797162" cy="19785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3915B5-B912-6802-7CEF-6246FA16316F}"/>
              </a:ext>
            </a:extLst>
          </p:cNvPr>
          <p:cNvSpPr/>
          <p:nvPr/>
        </p:nvSpPr>
        <p:spPr>
          <a:xfrm>
            <a:off x="4392931" y="2111332"/>
            <a:ext cx="1797162" cy="19785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89BFB8-2DF8-EA27-579F-1002DF379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8042" y="1592844"/>
            <a:ext cx="8011616" cy="286577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3D92654-BA6A-EA76-2231-ADE0EA212CDF}"/>
              </a:ext>
            </a:extLst>
          </p:cNvPr>
          <p:cNvSpPr/>
          <p:nvPr/>
        </p:nvSpPr>
        <p:spPr>
          <a:xfrm>
            <a:off x="9290339" y="267819"/>
            <a:ext cx="2680400" cy="2189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dirty="0"/>
              <a:t>?</a:t>
            </a:r>
          </a:p>
          <a:p>
            <a:pPr algn="ctr"/>
            <a:r>
              <a:rPr lang="en-IE" sz="3600" dirty="0"/>
              <a:t>Connected Health</a:t>
            </a:r>
          </a:p>
        </p:txBody>
      </p:sp>
    </p:spTree>
    <p:extLst>
      <p:ext uri="{BB962C8B-B14F-4D97-AF65-F5344CB8AC3E}">
        <p14:creationId xmlns:p14="http://schemas.microsoft.com/office/powerpoint/2010/main" val="24871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1378</Words>
  <Application>Microsoft Office PowerPoint</Application>
  <PresentationFormat>Widescreen</PresentationFormat>
  <Paragraphs>353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Connected Health, Patient Co-Design and Paediatric Cancer: Using Acceptance and Commitment Therapy to Support Parental Psychological Flexibility </vt:lpstr>
      <vt:lpstr>Disclosures (support example):</vt:lpstr>
      <vt:lpstr>Emma Delemere</vt:lpstr>
      <vt:lpstr>Overview</vt:lpstr>
      <vt:lpstr>Learning Objectives</vt:lpstr>
      <vt:lpstr>PowerPoint Presentation</vt:lpstr>
      <vt:lpstr>Secondary Impacts of Paediatric Cancer</vt:lpstr>
      <vt:lpstr>Impact on Caregivers</vt:lpstr>
      <vt:lpstr>Resulting Service Limitations</vt:lpstr>
      <vt:lpstr>What is Connected Health?</vt:lpstr>
      <vt:lpstr>PowerPoint Presentation</vt:lpstr>
      <vt:lpstr>Learnings arising</vt:lpstr>
      <vt:lpstr>ACT and Paediatric Cancer</vt:lpstr>
      <vt:lpstr>Why ACT?</vt:lpstr>
      <vt:lpstr>PowerPoint Presentation</vt:lpstr>
      <vt:lpstr>Developing the Intervention</vt:lpstr>
      <vt:lpstr>PowerPoint Presentation</vt:lpstr>
      <vt:lpstr>Why include PPI?</vt:lpstr>
      <vt:lpstr>PPI Approach</vt:lpstr>
      <vt:lpstr>PPI Initial Session</vt:lpstr>
      <vt:lpstr>PPI Session 2 – October 2021</vt:lpstr>
      <vt:lpstr>PPI Session 2 – October 2021</vt:lpstr>
      <vt:lpstr>Stakeholder Feedback – Health Care Providers</vt:lpstr>
      <vt:lpstr>Based on this: This project</vt:lpstr>
      <vt:lpstr>Based on this: This project</vt:lpstr>
      <vt:lpstr>PPI Session 2 – October 2021</vt:lpstr>
      <vt:lpstr>Research Question</vt:lpstr>
      <vt:lpstr>Procedure</vt:lpstr>
      <vt:lpstr>Lessons Learnt &amp; Next Steps</vt:lpstr>
      <vt:lpstr>Connected Health, Patient Co-Design and Paediatric Cancer: Using Acceptance and Commitment Therapy to Support Parental Psychological Flexibility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Cbs</dc:creator>
  <cp:lastModifiedBy>EMMA PATRICIA DELEMERE</cp:lastModifiedBy>
  <cp:revision>6</cp:revision>
  <dcterms:created xsi:type="dcterms:W3CDTF">2022-03-23T14:48:27Z</dcterms:created>
  <dcterms:modified xsi:type="dcterms:W3CDTF">2022-05-24T18:54:53Z</dcterms:modified>
</cp:coreProperties>
</file>